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6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3" r:id="rId2"/>
    <p:sldMasterId id="2147483678" r:id="rId3"/>
  </p:sldMasterIdLst>
  <p:notesMasterIdLst>
    <p:notesMasterId r:id="rId30"/>
  </p:notesMasterIdLst>
  <p:sldIdLst>
    <p:sldId id="310" r:id="rId4"/>
    <p:sldId id="307" r:id="rId5"/>
    <p:sldId id="331" r:id="rId6"/>
    <p:sldId id="308" r:id="rId7"/>
    <p:sldId id="332" r:id="rId8"/>
    <p:sldId id="333" r:id="rId9"/>
    <p:sldId id="309" r:id="rId10"/>
    <p:sldId id="292" r:id="rId11"/>
    <p:sldId id="324" r:id="rId12"/>
    <p:sldId id="325" r:id="rId13"/>
    <p:sldId id="326" r:id="rId14"/>
    <p:sldId id="327" r:id="rId15"/>
    <p:sldId id="312" r:id="rId16"/>
    <p:sldId id="329" r:id="rId17"/>
    <p:sldId id="330" r:id="rId18"/>
    <p:sldId id="313" r:id="rId19"/>
    <p:sldId id="271" r:id="rId20"/>
    <p:sldId id="328" r:id="rId21"/>
    <p:sldId id="262" r:id="rId22"/>
    <p:sldId id="334" r:id="rId23"/>
    <p:sldId id="335" r:id="rId24"/>
    <p:sldId id="337" r:id="rId25"/>
    <p:sldId id="336" r:id="rId26"/>
    <p:sldId id="338" r:id="rId27"/>
    <p:sldId id="339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D5EC52-0FBB-447B-B72C-A2F7876369B3}">
          <p14:sldIdLst>
            <p14:sldId id="310"/>
            <p14:sldId id="307"/>
            <p14:sldId id="331"/>
            <p14:sldId id="308"/>
            <p14:sldId id="332"/>
            <p14:sldId id="333"/>
            <p14:sldId id="309"/>
            <p14:sldId id="292"/>
            <p14:sldId id="324"/>
            <p14:sldId id="325"/>
            <p14:sldId id="326"/>
            <p14:sldId id="327"/>
            <p14:sldId id="312"/>
            <p14:sldId id="329"/>
            <p14:sldId id="330"/>
            <p14:sldId id="313"/>
            <p14:sldId id="271"/>
            <p14:sldId id="328"/>
            <p14:sldId id="262"/>
            <p14:sldId id="334"/>
            <p14:sldId id="335"/>
            <p14:sldId id="337"/>
            <p14:sldId id="336"/>
            <p14:sldId id="338"/>
            <p14:sldId id="33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FF"/>
    <a:srgbClr val="00FF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79346" autoAdjust="0"/>
  </p:normalViewPr>
  <p:slideViewPr>
    <p:cSldViewPr snapToGrid="0">
      <p:cViewPr varScale="1">
        <p:scale>
          <a:sx n="71" d="100"/>
          <a:sy n="71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DB35-4B3B-4D54-9CCD-D8B1B59EC7EE}" type="datetimeFigureOut">
              <a:rPr lang="en-GB" smtClean="0"/>
              <a:t>02/11/2017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C5E8-0D23-49F5-8876-6EA6F57033F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8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41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448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77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33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299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720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59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642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014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62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39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979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94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1C5E8-0D23-49F5-8876-6EA6F57033F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98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57E0A-F321-48DC-AF94-681D4DCF3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56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1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5725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1800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95350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178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18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0" indent="0">
              <a:spcAft>
                <a:spcPts val="0"/>
              </a:spcAft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28860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defRPr sz="1800" b="0" baseline="0">
                <a:solidFill>
                  <a:schemeClr val="accent5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75000"/>
              </a:lnSpc>
              <a:spcAft>
                <a:spcPts val="0"/>
              </a:spcAft>
              <a:defRPr sz="2400" b="1" cap="all" baseline="0">
                <a:solidFill>
                  <a:schemeClr val="accent5"/>
                </a:solidFill>
                <a:latin typeface="+mn-lt"/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defRPr sz="1600" b="1" cap="all" baseline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80000"/>
              </a:lnSpc>
              <a:buNone/>
              <a:defRPr sz="1400" b="1" cap="all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buNone/>
              <a:defRPr sz="1100" b="1" cap="all" baseline="0">
                <a:solidFill>
                  <a:schemeClr val="accent5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24884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0" spc="-200" baseline="0">
                <a:latin typeface="Arial Black" panose="020B0A04020102020204" pitchFamily="34" charset="0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0" cap="all" spc="-150" baseline="0">
                <a:latin typeface="Arial Black" panose="020B0A04020102020204" pitchFamily="34" charset="0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0" cap="all" baseline="0"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3000" b="0" cap="all" baseline="0"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2000" b="0" cap="all" baseline="0"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965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Dark">
    <p:bg>
      <p:bgPr>
        <a:gradFill>
          <a:gsLst>
            <a:gs pos="7000">
              <a:schemeClr val="accent1"/>
            </a:gs>
            <a:gs pos="100000">
              <a:srgbClr val="000088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0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0" cap="all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3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2000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321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 or TakeAwa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10000" spc="-1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5000" b="0" spc="-150" baseline="0">
                <a:latin typeface="Arial Black" panose="020B0A04020102020204" pitchFamily="34" charset="0"/>
              </a:defRPr>
            </a:lvl1pPr>
            <a:lvl2pPr>
              <a:lnSpc>
                <a:spcPct val="70000"/>
              </a:lnSpc>
              <a:spcAft>
                <a:spcPts val="0"/>
              </a:spcAft>
              <a:defRPr sz="50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3300" b="0" cap="all" baseline="0"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2500" b="0" cap="all" baseline="0">
                <a:latin typeface="Arial Black" panose="020B0A04020102020204" pitchFamily="34" charset="0"/>
              </a:defRPr>
            </a:lvl4pPr>
            <a:lvl5pPr marL="55561" indent="0">
              <a:lnSpc>
                <a:spcPct val="85000"/>
              </a:lnSpc>
              <a:buNone/>
              <a:defRPr sz="1600" b="0" cap="all" baseline="0">
                <a:latin typeface="Arial Black" panose="020B0A04020102020204" pitchFamily="34" charset="0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95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949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299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  <a:p>
            <a:pPr lvl="1"/>
            <a:r>
              <a:rPr lang="en-US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65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  <a:p>
            <a:pPr lvl="1"/>
            <a:r>
              <a:rPr lang="en-US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9"/>
          </p:nvPr>
        </p:nvSpPr>
        <p:spPr>
          <a:xfrm>
            <a:off x="6103621" y="1828804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74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25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4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2017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0" spc="-200" baseline="0">
                <a:latin typeface="Arial Black" panose="020B0A04020102020204" pitchFamily="34" charset="0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0" cap="all" spc="-150" baseline="0">
                <a:latin typeface="Arial Black" panose="020B0A04020102020204" pitchFamily="34" charset="0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0" cap="all" baseline="0">
                <a:latin typeface="Arial Black" panose="020B0A04020102020204" pitchFamily="34" charset="0"/>
              </a:defRPr>
            </a:lvl3pPr>
            <a:lvl4pPr marL="55561" indent="0">
              <a:lnSpc>
                <a:spcPct val="80000"/>
              </a:lnSpc>
              <a:buNone/>
              <a:defRPr sz="3000" b="0" cap="all" baseline="0">
                <a:latin typeface="Arial Black" panose="020B0A04020102020204" pitchFamily="34" charset="0"/>
              </a:defRPr>
            </a:lvl4pPr>
            <a:lvl5pPr marL="55561" indent="0">
              <a:lnSpc>
                <a:spcPct val="80000"/>
              </a:lnSpc>
              <a:buNone/>
              <a:defRPr sz="2000" b="0" cap="all" baseline="0"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err="1"/>
              <a:t>fIrst</a:t>
            </a:r>
            <a:r>
              <a:rPr lang="en-US"/>
              <a:t>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71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1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7" r:id="rId9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0" kern="1200" cap="none" baseline="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165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Arial Black" panose="020B0A04020102020204" pitchFamily="34" charset="0"/>
          <a:ea typeface="+mn-ea"/>
          <a:cs typeface="Arial" panose="020B0604020202020204" pitchFamily="34" charset="0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76401"/>
            <a:ext cx="11430000" cy="4842607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Copyright 2017 Accenture.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4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6000" b="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Arial Black" panose="020B0A04020102020204" pitchFamily="34" charset="0"/>
          <a:ea typeface="Arial Black" panose="020B0A04020102020204" pitchFamily="34" charset="0"/>
          <a:cs typeface="Arial" panose="020B0604020202020204" pitchFamily="34" charset="0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orient="horz" pos="2232">
          <p15:clr>
            <a:srgbClr val="F26B43"/>
          </p15:clr>
        </p15:guide>
        <p15:guide id="15" pos="7440">
          <p15:clr>
            <a:srgbClr val="F26B43"/>
          </p15:clr>
        </p15:guide>
        <p15:guide id="16" orient="horz" pos="4104">
          <p15:clr>
            <a:srgbClr val="F26B43"/>
          </p15:clr>
        </p15:guide>
        <p15:guide id="17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8.png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177745986.jpg"/>
          <p:cNvPicPr>
            <a:picLocks noChangeAspect="1"/>
          </p:cNvPicPr>
          <p:nvPr/>
        </p:nvPicPr>
        <p:blipFill rotWithShape="1">
          <a:blip r:embed="rId3" cstate="print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0159341" y="399112"/>
            <a:ext cx="1664208" cy="446694"/>
            <a:chOff x="9638475" y="1219200"/>
            <a:chExt cx="1389888" cy="37306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Freeform 6"/>
          <p:cNvSpPr>
            <a:spLocks noChangeAspect="1"/>
          </p:cNvSpPr>
          <p:nvPr/>
        </p:nvSpPr>
        <p:spPr bwMode="auto">
          <a:xfrm>
            <a:off x="0" y="1052736"/>
            <a:ext cx="5315709" cy="5504688"/>
          </a:xfrm>
          <a:custGeom>
            <a:avLst/>
            <a:gdLst>
              <a:gd name="T0" fmla="*/ 0 w 872"/>
              <a:gd name="T1" fmla="*/ 0 h 903"/>
              <a:gd name="T2" fmla="*/ 0 w 872"/>
              <a:gd name="T3" fmla="*/ 197 h 903"/>
              <a:gd name="T4" fmla="*/ 629 w 872"/>
              <a:gd name="T5" fmla="*/ 451 h 903"/>
              <a:gd name="T6" fmla="*/ 0 w 872"/>
              <a:gd name="T7" fmla="*/ 706 h 903"/>
              <a:gd name="T8" fmla="*/ 0 w 872"/>
              <a:gd name="T9" fmla="*/ 903 h 903"/>
              <a:gd name="T10" fmla="*/ 872 w 872"/>
              <a:gd name="T11" fmla="*/ 550 h 903"/>
              <a:gd name="T12" fmla="*/ 872 w 872"/>
              <a:gd name="T13" fmla="*/ 353 h 903"/>
              <a:gd name="T14" fmla="*/ 0 w 872"/>
              <a:gd name="T15" fmla="*/ 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2" h="903">
                <a:moveTo>
                  <a:pt x="0" y="0"/>
                </a:moveTo>
                <a:lnTo>
                  <a:pt x="0" y="197"/>
                </a:lnTo>
                <a:lnTo>
                  <a:pt x="629" y="451"/>
                </a:lnTo>
                <a:lnTo>
                  <a:pt x="0" y="706"/>
                </a:lnTo>
                <a:lnTo>
                  <a:pt x="0" y="903"/>
                </a:lnTo>
                <a:lnTo>
                  <a:pt x="872" y="550"/>
                </a:lnTo>
                <a:lnTo>
                  <a:pt x="872" y="35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000">
                <a:srgbClr val="8D001D"/>
              </a:gs>
              <a:gs pos="97000">
                <a:srgbClr val="FF0000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raphik" panose="020B0503030202060203" pitchFamily="34" charset="0"/>
            </a:endParaRP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405298" y="5150890"/>
            <a:ext cx="2155198" cy="139807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Part 102</a:t>
            </a:r>
            <a:endParaRPr lang="en-US" dirty="0">
              <a:solidFill>
                <a:schemeClr val="accent5"/>
              </a:solidFill>
            </a:endParaRPr>
          </a:p>
          <a:p>
            <a:pPr lvl="2"/>
            <a:r>
              <a:rPr lang="en-US" dirty="0"/>
              <a:t>Mark Rendell</a:t>
            </a:r>
            <a:br>
              <a:rPr lang="en-US" dirty="0"/>
            </a:br>
            <a:r>
              <a:rPr lang="en-US" dirty="0"/>
              <a:t>July, 2017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6200" y="4082905"/>
            <a:ext cx="11204375" cy="1218467"/>
          </a:xfrm>
        </p:spPr>
        <p:txBody>
          <a:bodyPr/>
          <a:lstStyle/>
          <a:p>
            <a:r>
              <a:rPr lang="en-US" sz="10000" dirty="0"/>
              <a:t>IN THE CLoud</a:t>
            </a:r>
          </a:p>
        </p:txBody>
      </p:sp>
      <p:sp>
        <p:nvSpPr>
          <p:cNvPr id="18" name="Title 4"/>
          <p:cNvSpPr>
            <a:spLocks noGrp="1"/>
          </p:cNvSpPr>
          <p:nvPr>
            <p:ph type="ctrTitle"/>
          </p:nvPr>
        </p:nvSpPr>
        <p:spPr>
          <a:xfrm>
            <a:off x="152400" y="3338736"/>
            <a:ext cx="8391872" cy="534133"/>
          </a:xfrm>
        </p:spPr>
        <p:txBody>
          <a:bodyPr/>
          <a:lstStyle/>
          <a:p>
            <a:r>
              <a:rPr lang="en-GB" sz="5000" dirty="0"/>
              <a:t>SECURITY AND SAFETY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31622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2CD4-EE76-4ACE-A9DD-1AD9E0ABCE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7005917" cy="990601"/>
          </a:xfrm>
        </p:spPr>
        <p:txBody>
          <a:bodyPr>
            <a:normAutofit/>
          </a:bodyPr>
          <a:lstStyle/>
          <a:p>
            <a:r>
              <a:rPr lang="en-GB" dirty="0"/>
              <a:t>It depends on the colour of their hat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86918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black hat, White hat, grey hat</a:t>
            </a:r>
          </a:p>
          <a:p>
            <a:r>
              <a:rPr lang="en-GB" dirty="0">
                <a:solidFill>
                  <a:srgbClr val="00FF7D"/>
                </a:solidFill>
              </a:rPr>
              <a:t>Have difference motivations</a:t>
            </a:r>
            <a:endParaRPr lang="en-US" dirty="0">
              <a:solidFill>
                <a:srgbClr val="00FF7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3" y="1467876"/>
            <a:ext cx="3220621" cy="48410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6509" r="12851"/>
          <a:stretch/>
        </p:blipFill>
        <p:spPr>
          <a:xfrm>
            <a:off x="8298418" y="1467876"/>
            <a:ext cx="3267857" cy="48448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326" y="1525954"/>
            <a:ext cx="3181350" cy="4838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602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2CD4-EE76-4ACE-A9DD-1AD9E0ABCE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>
            <a:normAutofit fontScale="90000"/>
          </a:bodyPr>
          <a:lstStyle/>
          <a:p>
            <a:r>
              <a:rPr lang="en-GB" dirty="0"/>
              <a:t>What DO black hat Hackers Want?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4603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Desired outcomes</a:t>
            </a:r>
          </a:p>
        </p:txBody>
      </p:sp>
      <p:pic>
        <p:nvPicPr>
          <p:cNvPr id="1032" name="Picture 8" descr="Image result for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7" y="1996684"/>
            <a:ext cx="3269662" cy="33426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157569" y="1996686"/>
            <a:ext cx="3419933" cy="3825104"/>
            <a:chOff x="4157569" y="1996686"/>
            <a:chExt cx="3419933" cy="3825104"/>
          </a:xfrm>
        </p:grpSpPr>
        <p:pic>
          <p:nvPicPr>
            <p:cNvPr id="1028" name="Picture 4" descr="Image result for monster truc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569" y="1996686"/>
              <a:ext cx="3419933" cy="335775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/>
            </p:cNvPr>
            <p:cNvSpPr txBox="1"/>
            <p:nvPr/>
          </p:nvSpPr>
          <p:spPr>
            <a:xfrm>
              <a:off x="5325909" y="5416617"/>
              <a:ext cx="1083251" cy="405173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Inflict</a:t>
              </a:r>
              <a:r>
                <a:rPr kumimoji="0" lang="en-GB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Damage</a:t>
              </a:r>
            </a:p>
          </p:txBody>
        </p:sp>
      </p:grpSp>
      <p:sp>
        <p:nvSpPr>
          <p:cNvPr id="50" name="TextBox 49">
            <a:extLst/>
          </p:cNvPr>
          <p:cNvSpPr txBox="1"/>
          <p:nvPr/>
        </p:nvSpPr>
        <p:spPr>
          <a:xfrm>
            <a:off x="1798232" y="5509227"/>
            <a:ext cx="1083251" cy="21995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Money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760382" y="1996684"/>
            <a:ext cx="3419933" cy="4217521"/>
            <a:chOff x="7760382" y="1996684"/>
            <a:chExt cx="3419933" cy="4217521"/>
          </a:xfrm>
        </p:grpSpPr>
        <p:pic>
          <p:nvPicPr>
            <p:cNvPr id="1030" name="Picture 6" descr="Image result for bieber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382" y="1996684"/>
              <a:ext cx="3419933" cy="341993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/>
            </p:cNvPr>
            <p:cNvSpPr txBox="1"/>
            <p:nvPr/>
          </p:nvSpPr>
          <p:spPr>
            <a:xfrm>
              <a:off x="8567154" y="5429375"/>
              <a:ext cx="1806387" cy="784830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Fame / Reputation /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6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6043243" cy="990601"/>
          </a:xfrm>
        </p:spPr>
        <p:txBody>
          <a:bodyPr>
            <a:normAutofit/>
          </a:bodyPr>
          <a:lstStyle/>
          <a:p>
            <a:r>
              <a:rPr lang="en-GB" dirty="0"/>
              <a:t>How might they get those things?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5960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A Means to an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29518" y="1518901"/>
            <a:ext cx="9779921" cy="127727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compute to mine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compute to perform illegal activities for money e.g. DDOS or SPAM for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and sell confidential data e.g. credit card numbers or company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Remove / encrypt master copies of data e.g. source code, and demand a ransom for returning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Create unauthorised access point and sell it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9518" y="3086111"/>
            <a:ext cx="8994450" cy="127727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Disrupt live services e.g. take websites offline or change live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data containing company secrets e.g. financial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a company’s customer account data e.g.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data that a company is obligated to protect e.g. their customer’s personal details</a:t>
            </a:r>
          </a:p>
          <a:p>
            <a:endParaRPr lang="en-GB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2229518" y="4871350"/>
            <a:ext cx="9872896" cy="127727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Demonstrate having achieved any of the above outcomes (using their untraceable online identity)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tools or instructions or credentials that will demonstrate how to perform a hack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Unauthorised publishing of defamatory / reputation damaging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(Most of these could also be done by a grey hat.)</a:t>
            </a:r>
          </a:p>
        </p:txBody>
      </p:sp>
      <p:sp>
        <p:nvSpPr>
          <p:cNvPr id="24" name="TextBox 23">
            <a:extLst/>
          </p:cNvPr>
          <p:cNvSpPr txBox="1"/>
          <p:nvPr/>
        </p:nvSpPr>
        <p:spPr>
          <a:xfrm>
            <a:off x="787165" y="4117162"/>
            <a:ext cx="1083251" cy="4051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Inflict</a:t>
            </a:r>
            <a:r>
              <a:rPr kumimoji="0" lang="en-GB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Damage</a:t>
            </a:r>
          </a:p>
        </p:txBody>
      </p:sp>
      <p:sp>
        <p:nvSpPr>
          <p:cNvPr id="25" name="TextBox 24">
            <a:extLst/>
          </p:cNvPr>
          <p:cNvSpPr txBox="1"/>
          <p:nvPr/>
        </p:nvSpPr>
        <p:spPr>
          <a:xfrm>
            <a:off x="787165" y="2572765"/>
            <a:ext cx="1083251" cy="21995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Money</a:t>
            </a: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452717" y="5912366"/>
            <a:ext cx="1806387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Fame / Reputation / Attention</a:t>
            </a:r>
          </a:p>
        </p:txBody>
      </p:sp>
      <p:pic>
        <p:nvPicPr>
          <p:cNvPr id="27" name="Picture 4" descr="Image result for monster tr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8" y="2901355"/>
            <a:ext cx="1297657" cy="12740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bieber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1" y="4619570"/>
            <a:ext cx="1297657" cy="1297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 result for mon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" y="1338018"/>
            <a:ext cx="1240638" cy="1268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rown jewels">
            <a:extLst>
              <a:ext uri="{FF2B5EF4-FFF2-40B4-BE49-F238E27FC236}">
                <a16:creationId xmlns:a16="http://schemas.microsoft.com/office/drawing/2014/main" id="{808D7485-3BD2-4258-9624-13E8407A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D5ABD01E-70C4-4EEA-9E1C-80FAE749ABCD}"/>
              </a:ext>
            </a:extLst>
          </p:cNvPr>
          <p:cNvSpPr txBox="1">
            <a:spLocks/>
          </p:cNvSpPr>
          <p:nvPr/>
        </p:nvSpPr>
        <p:spPr>
          <a:xfrm>
            <a:off x="109729" y="284723"/>
            <a:ext cx="11701272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Then WHAT ARE WE PROTECTING?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656B3-7E7A-4E4F-8B64-F1BC325F50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8F986-01A8-451D-9EE0-647F9D9F00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8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6043243" cy="990601"/>
          </a:xfrm>
        </p:spPr>
        <p:txBody>
          <a:bodyPr>
            <a:normAutofit/>
          </a:bodyPr>
          <a:lstStyle/>
          <a:p>
            <a:r>
              <a:rPr lang="en-GB" dirty="0"/>
              <a:t>What are we protecting?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5960" y="284723"/>
            <a:ext cx="5181599" cy="1086879"/>
          </a:xfrm>
        </p:spPr>
        <p:txBody>
          <a:bodyPr/>
          <a:lstStyle/>
          <a:p>
            <a:r>
              <a:rPr lang="en-GB" dirty="0">
                <a:solidFill>
                  <a:srgbClr val="00FF7D"/>
                </a:solidFill>
              </a:rPr>
              <a:t>Everything </a:t>
            </a:r>
            <a:r>
              <a:rPr lang="en-GB" u="sng" dirty="0">
                <a:solidFill>
                  <a:srgbClr val="00FF7D"/>
                </a:solidFill>
                <a:highlight>
                  <a:srgbClr val="FFFF00"/>
                </a:highlight>
              </a:rPr>
              <a:t>highlighted</a:t>
            </a:r>
            <a:r>
              <a:rPr lang="en-GB" dirty="0">
                <a:solidFill>
                  <a:srgbClr val="00FF7D"/>
                </a:solidFill>
              </a:rPr>
              <a:t> and underlined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017E8-9B7E-4BA6-97A3-E05F9C73DE09}"/>
              </a:ext>
            </a:extLst>
          </p:cNvPr>
          <p:cNvSpPr txBox="1"/>
          <p:nvPr/>
        </p:nvSpPr>
        <p:spPr>
          <a:xfrm>
            <a:off x="787165" y="4117162"/>
            <a:ext cx="1083251" cy="4051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Inflict</a:t>
            </a:r>
            <a:r>
              <a:rPr kumimoji="0" lang="en-GB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Damage</a:t>
            </a: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787165" y="2572765"/>
            <a:ext cx="1083251" cy="21995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Money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62F285-72D8-4D9C-949F-486ED30F4B88}"/>
              </a:ext>
            </a:extLst>
          </p:cNvPr>
          <p:cNvSpPr txBox="1"/>
          <p:nvPr/>
        </p:nvSpPr>
        <p:spPr>
          <a:xfrm>
            <a:off x="452717" y="5912366"/>
            <a:ext cx="1806387" cy="78483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Fame / Reputation / Attention</a:t>
            </a:r>
          </a:p>
        </p:txBody>
      </p:sp>
      <p:pic>
        <p:nvPicPr>
          <p:cNvPr id="24" name="Picture 4" descr="Image result for monster tru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8" y="2901355"/>
            <a:ext cx="1297657" cy="12740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bieber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1" y="4619570"/>
            <a:ext cx="1297657" cy="12976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mon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" y="1338018"/>
            <a:ext cx="1240638" cy="1268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518" y="1518901"/>
            <a:ext cx="9800760" cy="127727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</a:t>
            </a:r>
            <a:r>
              <a:rPr lang="en-GB" sz="1600" b="1" u="sng" dirty="0">
                <a:highlight>
                  <a:srgbClr val="FFFF00"/>
                </a:highlight>
              </a:rPr>
              <a:t>compute</a:t>
            </a:r>
            <a:r>
              <a:rPr lang="en-GB" sz="1600" dirty="0"/>
              <a:t> to mine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compute to perform illegal activities for money e.g. DDOS or SPAM for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Steal and sell </a:t>
            </a:r>
            <a:r>
              <a:rPr lang="en-GB" sz="1600" b="1" dirty="0">
                <a:highlight>
                  <a:srgbClr val="FFFF00"/>
                </a:highlight>
              </a:rPr>
              <a:t>confidential </a:t>
            </a:r>
            <a:r>
              <a:rPr lang="en-GB" sz="1600" b="1" u="sng" dirty="0">
                <a:highlight>
                  <a:srgbClr val="FFFF00"/>
                </a:highlight>
              </a:rPr>
              <a:t>data</a:t>
            </a:r>
            <a:r>
              <a:rPr lang="en-GB" sz="1600" u="sng" dirty="0"/>
              <a:t> </a:t>
            </a:r>
            <a:r>
              <a:rPr lang="en-GB" sz="1600" dirty="0"/>
              <a:t>e.g. credit card numbers or company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Remove / encrypt master </a:t>
            </a:r>
            <a:r>
              <a:rPr lang="en-GB" sz="1600" b="1" dirty="0">
                <a:highlight>
                  <a:srgbClr val="FFFF00"/>
                </a:highlight>
              </a:rPr>
              <a:t>copies of </a:t>
            </a:r>
            <a:r>
              <a:rPr lang="en-GB" sz="1600" b="1" u="sng" dirty="0">
                <a:highlight>
                  <a:srgbClr val="FFFF00"/>
                </a:highlight>
              </a:rPr>
              <a:t>data</a:t>
            </a:r>
            <a:r>
              <a:rPr lang="en-GB" sz="1600" dirty="0"/>
              <a:t> e.g. source code, and demand a ransom for returning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Create </a:t>
            </a:r>
            <a:r>
              <a:rPr lang="en-GB" sz="1600" b="1" u="sng" dirty="0">
                <a:highlight>
                  <a:srgbClr val="FFFF00"/>
                </a:highlight>
              </a:rPr>
              <a:t>unauthorised access point</a:t>
            </a:r>
            <a:r>
              <a:rPr lang="en-GB" sz="1600" dirty="0"/>
              <a:t> and sell 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9518" y="3086111"/>
            <a:ext cx="9581483" cy="127727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Disrupt </a:t>
            </a:r>
            <a:r>
              <a:rPr lang="en-GB" sz="1600" b="1" u="sng" dirty="0">
                <a:highlight>
                  <a:srgbClr val="FFFF00"/>
                </a:highlight>
              </a:rPr>
              <a:t>live services</a:t>
            </a:r>
            <a:r>
              <a:rPr lang="en-GB" sz="1600" dirty="0"/>
              <a:t> e.g. take websites offline or change live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</a:t>
            </a:r>
            <a:r>
              <a:rPr lang="en-GB" sz="1600" b="1" dirty="0">
                <a:highlight>
                  <a:srgbClr val="FFFF00"/>
                </a:highlight>
              </a:rPr>
              <a:t>confidential </a:t>
            </a:r>
            <a:r>
              <a:rPr lang="en-GB" sz="1600" b="1" u="sng" dirty="0">
                <a:highlight>
                  <a:srgbClr val="FFFF00"/>
                </a:highlight>
              </a:rPr>
              <a:t>data</a:t>
            </a:r>
            <a:r>
              <a:rPr lang="en-GB" sz="1600" dirty="0"/>
              <a:t> containing company secrets e.g. financial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a company’s customer account </a:t>
            </a:r>
            <a:r>
              <a:rPr lang="en-GB" sz="1600" b="1" dirty="0">
                <a:highlight>
                  <a:srgbClr val="FFFF00"/>
                </a:highlight>
              </a:rPr>
              <a:t>confidential </a:t>
            </a:r>
            <a:r>
              <a:rPr lang="en-GB" sz="1600" b="1" u="sng" dirty="0">
                <a:highlight>
                  <a:srgbClr val="FFFF00"/>
                </a:highlight>
              </a:rPr>
              <a:t>data</a:t>
            </a:r>
            <a:r>
              <a:rPr lang="en-GB" sz="1600" dirty="0"/>
              <a:t> e.g.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Expose </a:t>
            </a:r>
            <a:r>
              <a:rPr lang="en-GB" sz="1600" b="1" dirty="0">
                <a:highlight>
                  <a:srgbClr val="FFFF00"/>
                </a:highlight>
              </a:rPr>
              <a:t>confidential </a:t>
            </a:r>
            <a:r>
              <a:rPr lang="en-GB" sz="1600" b="1" u="sng" dirty="0">
                <a:highlight>
                  <a:srgbClr val="FFFF00"/>
                </a:highlight>
              </a:rPr>
              <a:t>data</a:t>
            </a:r>
            <a:r>
              <a:rPr lang="en-GB" sz="1600" dirty="0"/>
              <a:t> that a company is obligated to protect e.g. their customer’s personal details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29518" y="4871350"/>
            <a:ext cx="9872896" cy="127727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Demonstrate having achieved any of the above outcomes (using their untraceable online identity)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tools or instructions or </a:t>
            </a:r>
            <a:r>
              <a:rPr lang="en-GB" sz="1600" b="1" u="sng" dirty="0">
                <a:highlight>
                  <a:srgbClr val="FFFF00"/>
                </a:highlight>
              </a:rPr>
              <a:t>credentials</a:t>
            </a:r>
            <a:r>
              <a:rPr lang="en-GB" sz="1600" dirty="0"/>
              <a:t> that will demonstrate how to perform a hack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Unauthorised publishing of defamatory / reputation damaging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(Most of these could also be done by a grey hat.)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673252" y="1680915"/>
            <a:ext cx="8357026" cy="3705429"/>
            <a:chOff x="3673252" y="1680915"/>
            <a:chExt cx="8357026" cy="3705429"/>
          </a:xfrm>
        </p:grpSpPr>
        <p:sp>
          <p:nvSpPr>
            <p:cNvPr id="3" name="Rectangle 2"/>
            <p:cNvSpPr/>
            <p:nvPr/>
          </p:nvSpPr>
          <p:spPr>
            <a:xfrm>
              <a:off x="8658738" y="2157537"/>
              <a:ext cx="3371540" cy="322880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800" b="1" dirty="0">
                  <a:solidFill>
                    <a:schemeClr val="tx1"/>
                  </a:solidFill>
                </a:rPr>
                <a:t>Use of compute</a:t>
              </a:r>
            </a:p>
            <a:p>
              <a:endParaRPr lang="en-GB" sz="4800" b="1" dirty="0">
                <a:solidFill>
                  <a:schemeClr val="tx1"/>
                </a:solidFill>
              </a:endParaRPr>
            </a:p>
            <a:p>
              <a:r>
                <a:rPr lang="en-GB" sz="4800" b="1" dirty="0">
                  <a:solidFill>
                    <a:schemeClr val="tx1"/>
                  </a:solidFill>
                </a:rPr>
                <a:t>Data (CIA)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73252" y="1680915"/>
              <a:ext cx="4985486" cy="1111801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591268" y="2157537"/>
              <a:ext cx="4076067" cy="270184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669687" y="2381888"/>
              <a:ext cx="3027895" cy="2257928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482026" y="2600472"/>
              <a:ext cx="4215556" cy="485639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182884" y="3224431"/>
              <a:ext cx="4463678" cy="26046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275324" y="3491437"/>
              <a:ext cx="4463678" cy="157166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83634" y="3712273"/>
              <a:ext cx="1483701" cy="1038223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65584" y="3376048"/>
              <a:ext cx="2331998" cy="1765472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5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2CD4-EE76-4ACE-A9DD-1AD9E0ABCE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6385559" cy="990601"/>
          </a:xfrm>
        </p:spPr>
        <p:txBody>
          <a:bodyPr>
            <a:normAutofit/>
          </a:bodyPr>
          <a:lstStyle/>
          <a:p>
            <a:r>
              <a:rPr lang="en-GB" dirty="0"/>
              <a:t>WHAT WE are DEFENDING about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85" y="1371600"/>
            <a:ext cx="9655064" cy="5039731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718441" y="2427890"/>
            <a:ext cx="3011214" cy="1355834"/>
          </a:xfrm>
          <a:prstGeom prst="roundRect">
            <a:avLst/>
          </a:prstGeom>
          <a:solidFill>
            <a:srgbClr val="7E00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0541" y="284723"/>
            <a:ext cx="5581337" cy="3499001"/>
          </a:xfrm>
          <a:solidFill>
            <a:schemeClr val="bg1">
              <a:alpha val="88000"/>
            </a:schemeClr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FF7D"/>
                </a:solidFill>
              </a:rPr>
              <a:t>Remember - C.I.A.</a:t>
            </a:r>
          </a:p>
          <a:p>
            <a:endParaRPr lang="en-GB" sz="3600" dirty="0">
              <a:solidFill>
                <a:srgbClr val="00FF7D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FF7D"/>
                </a:solidFill>
              </a:rPr>
              <a:t>Confidentiality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solidFill>
                <a:srgbClr val="00FF7D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FF7D"/>
                </a:solidFill>
              </a:rPr>
              <a:t>Integrity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solidFill>
                <a:srgbClr val="00FF7D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FF7D"/>
                </a:solidFill>
              </a:rPr>
              <a:t>Availability</a:t>
            </a:r>
            <a:endParaRPr lang="en-US" sz="3600" dirty="0">
              <a:solidFill>
                <a:srgbClr val="00FF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2CD4-EE76-4ACE-A9DD-1AD9E0ABCE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58EC-30DB-4C2D-85D7-ACA2F14114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62F3ED-D939-4586-ACDC-D8B4EE13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GB" dirty="0"/>
              <a:t>What DO Hackers need?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54C1DF5-0F84-4567-A512-1971C5D7A662}"/>
              </a:ext>
            </a:extLst>
          </p:cNvPr>
          <p:cNvGrpSpPr/>
          <p:nvPr/>
        </p:nvGrpSpPr>
        <p:grpSpPr>
          <a:xfrm>
            <a:off x="6162663" y="1311844"/>
            <a:ext cx="3020730" cy="4423245"/>
            <a:chOff x="5539231" y="3323636"/>
            <a:chExt cx="1440000" cy="21085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B90E50-D1A3-49A4-9F3F-CD046553F2FE}"/>
                </a:ext>
              </a:extLst>
            </p:cNvPr>
            <p:cNvSpPr txBox="1"/>
            <p:nvPr/>
          </p:nvSpPr>
          <p:spPr>
            <a:xfrm>
              <a:off x="5539231" y="4999402"/>
              <a:ext cx="1440000" cy="432821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Access to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2A68E6-C235-4A48-B1DA-382A4A7AFAAD}"/>
                </a:ext>
              </a:extLst>
            </p:cNvPr>
            <p:cNvGrpSpPr/>
            <p:nvPr/>
          </p:nvGrpSpPr>
          <p:grpSpPr>
            <a:xfrm>
              <a:off x="5539231" y="3323636"/>
              <a:ext cx="1440000" cy="1440000"/>
              <a:chOff x="5270842" y="2687410"/>
              <a:chExt cx="1440000" cy="144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DD711A-A2FA-4B2D-B7DB-F0E7822118FE}"/>
                  </a:ext>
                </a:extLst>
              </p:cNvPr>
              <p:cNvSpPr/>
              <p:nvPr/>
            </p:nvSpPr>
            <p:spPr>
              <a:xfrm>
                <a:off x="5270842" y="2687410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29" name="Picture 26">
                <a:extLst>
                  <a:ext uri="{FF2B5EF4-FFF2-40B4-BE49-F238E27FC236}">
                    <a16:creationId xmlns:a16="http://schemas.microsoft.com/office/drawing/2014/main" id="{43D76D01-694C-46BD-9922-A45974E646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7197" y="299650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82467C62-E34D-4ED6-9A5D-A957688A9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4244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End and Interim Targets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96568" y="1311843"/>
            <a:ext cx="3020730" cy="5550147"/>
            <a:chOff x="1673731" y="3323636"/>
            <a:chExt cx="1440000" cy="2645788"/>
          </a:xfrm>
        </p:grpSpPr>
        <p:grpSp>
          <p:nvGrpSpPr>
            <p:cNvPr id="34" name="Group 33">
              <a:extLst/>
            </p:cNvPr>
            <p:cNvGrpSpPr/>
            <p:nvPr/>
          </p:nvGrpSpPr>
          <p:grpSpPr>
            <a:xfrm>
              <a:off x="1673731" y="3323636"/>
              <a:ext cx="1440000" cy="1440000"/>
              <a:chOff x="3012830" y="2004645"/>
              <a:chExt cx="1440000" cy="1440000"/>
            </a:xfrm>
          </p:grpSpPr>
          <p:sp>
            <p:nvSpPr>
              <p:cNvPr id="36" name="Oval 35">
                <a:extLst/>
              </p:cNvPr>
              <p:cNvSpPr/>
              <p:nvPr/>
            </p:nvSpPr>
            <p:spPr>
              <a:xfrm>
                <a:off x="3012830" y="2004645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37" name="Picture 40">
                <a:extLst/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8678" y="2227385"/>
                <a:ext cx="1090693" cy="108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5" name="TextBox 34">
              <a:extLst/>
            </p:cNvPr>
            <p:cNvSpPr txBox="1"/>
            <p:nvPr/>
          </p:nvSpPr>
          <p:spPr>
            <a:xfrm>
              <a:off x="1673731" y="4920384"/>
              <a:ext cx="1440000" cy="1049040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Access</a:t>
              </a:r>
              <a:r>
                <a:rPr lang="en-GB" sz="2800" b="1" dirty="0">
                  <a:solidFill>
                    <a:prstClr val="black"/>
                  </a:solidFill>
                  <a:latin typeface="Graphik"/>
                </a:rPr>
                <a:t>s to </a:t>
              </a: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Create and Use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Cloud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Resources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511781" y="2896099"/>
            <a:ext cx="2146820" cy="3475428"/>
            <a:chOff x="9511781" y="2896099"/>
            <a:chExt cx="2146820" cy="3475428"/>
          </a:xfrm>
        </p:grpSpPr>
        <p:grpSp>
          <p:nvGrpSpPr>
            <p:cNvPr id="6" name="Group 5"/>
            <p:cNvGrpSpPr/>
            <p:nvPr/>
          </p:nvGrpSpPr>
          <p:grpSpPr>
            <a:xfrm>
              <a:off x="9511781" y="4300370"/>
              <a:ext cx="2146820" cy="2071157"/>
              <a:chOff x="10016278" y="3330542"/>
              <a:chExt cx="2146820" cy="207115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6452174-595E-4627-8ADA-5F81689B56BB}"/>
                  </a:ext>
                </a:extLst>
              </p:cNvPr>
              <p:cNvGrpSpPr/>
              <p:nvPr/>
            </p:nvGrpSpPr>
            <p:grpSpPr>
              <a:xfrm>
                <a:off x="10371001" y="3330542"/>
                <a:ext cx="1440000" cy="1440000"/>
                <a:chOff x="3481146" y="2765024"/>
                <a:chExt cx="1440000" cy="14400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0AE8537-30F6-452C-BC0A-7A969A0130BE}"/>
                    </a:ext>
                  </a:extLst>
                </p:cNvPr>
                <p:cNvSpPr/>
                <p:nvPr/>
              </p:nvSpPr>
              <p:spPr>
                <a:xfrm>
                  <a:off x="3481146" y="2765024"/>
                  <a:ext cx="1440000" cy="1440000"/>
                </a:xfrm>
                <a:prstGeom prst="ellipse">
                  <a:avLst/>
                </a:prstGeom>
                <a:solidFill>
                  <a:srgbClr val="00FF7D"/>
                </a:solidFill>
                <a:ln>
                  <a:solidFill>
                    <a:srgbClr val="00FF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918BF47-6DD6-4434-9ED3-008410908D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51146" y="3068905"/>
                  <a:ext cx="900000" cy="900000"/>
                </a:xfrm>
                <a:prstGeom prst="rect">
                  <a:avLst/>
                </a:prstGeom>
              </p:spPr>
            </p:pic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862F285-72D8-4D9C-949F-486ED30F4B88}"/>
                  </a:ext>
                </a:extLst>
              </p:cNvPr>
              <p:cNvSpPr txBox="1"/>
              <p:nvPr/>
            </p:nvSpPr>
            <p:spPr>
              <a:xfrm>
                <a:off x="10016278" y="4924645"/>
                <a:ext cx="2146820" cy="4770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H="1">
              <a:off x="10704786" y="3310759"/>
              <a:ext cx="331719" cy="84212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503213" y="2896099"/>
              <a:ext cx="1131720" cy="353943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GB" sz="2000" b="1" dirty="0"/>
                <a:t>INTERIM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08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castle">
            <a:extLst>
              <a:ext uri="{FF2B5EF4-FFF2-40B4-BE49-F238E27FC236}">
                <a16:creationId xmlns:a16="http://schemas.microsoft.com/office/drawing/2014/main" id="{58313089-E07C-4A2E-9E4B-D084D12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8F2FE0C-FD60-4841-AF80-67C0D06CE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199292" y="5076092"/>
            <a:ext cx="7127632" cy="1023463"/>
          </a:xfrm>
        </p:spPr>
        <p:txBody>
          <a:bodyPr/>
          <a:lstStyle/>
          <a:p>
            <a:r>
              <a:rPr lang="en-US" sz="8300" dirty="0">
                <a:solidFill>
                  <a:schemeClr val="bg1"/>
                </a:solidFill>
              </a:rPr>
              <a:t>DEFENSE IN DEPTH</a:t>
            </a:r>
          </a:p>
        </p:txBody>
      </p:sp>
    </p:spTree>
    <p:extLst>
      <p:ext uri="{BB962C8B-B14F-4D97-AF65-F5344CB8AC3E}">
        <p14:creationId xmlns:p14="http://schemas.microsoft.com/office/powerpoint/2010/main" val="208514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18" y="89648"/>
            <a:ext cx="6752787" cy="6668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Group 9"/>
          <p:cNvGrpSpPr/>
          <p:nvPr/>
        </p:nvGrpSpPr>
        <p:grpSpPr>
          <a:xfrm>
            <a:off x="5376041" y="378372"/>
            <a:ext cx="5864936" cy="600164"/>
            <a:chOff x="5376041" y="378372"/>
            <a:chExt cx="5864936" cy="600164"/>
          </a:xfrm>
        </p:grpSpPr>
        <p:sp>
          <p:nvSpPr>
            <p:cNvPr id="5" name="TextBox 4"/>
            <p:cNvSpPr txBox="1"/>
            <p:nvPr/>
          </p:nvSpPr>
          <p:spPr>
            <a:xfrm>
              <a:off x="9033641" y="378372"/>
              <a:ext cx="2207336" cy="600164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GB" sz="3600" b="1" dirty="0">
                  <a:solidFill>
                    <a:schemeClr val="accent2"/>
                  </a:solidFill>
                </a:rPr>
                <a:t>TARGETS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376041" y="378372"/>
              <a:ext cx="3499945" cy="300082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814202" y="5580993"/>
            <a:ext cx="6237620" cy="600164"/>
            <a:chOff x="4814202" y="5580993"/>
            <a:chExt cx="6237620" cy="600164"/>
          </a:xfrm>
        </p:grpSpPr>
        <p:sp>
          <p:nvSpPr>
            <p:cNvPr id="3" name="TextBox 2"/>
            <p:cNvSpPr txBox="1"/>
            <p:nvPr/>
          </p:nvSpPr>
          <p:spPr>
            <a:xfrm>
              <a:off x="9033641" y="5580993"/>
              <a:ext cx="2018181" cy="600164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GB" sz="3600" b="1" dirty="0">
                  <a:solidFill>
                    <a:schemeClr val="accent2"/>
                  </a:solidFill>
                </a:rPr>
                <a:t>HACKER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4814202" y="5881074"/>
              <a:ext cx="3925615" cy="157119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720662" y="1292772"/>
            <a:ext cx="7469021" cy="3946779"/>
            <a:chOff x="3720662" y="1292772"/>
            <a:chExt cx="7469021" cy="3946779"/>
          </a:xfrm>
        </p:grpSpPr>
        <p:sp>
          <p:nvSpPr>
            <p:cNvPr id="6" name="TextBox 5"/>
            <p:cNvSpPr txBox="1"/>
            <p:nvPr/>
          </p:nvSpPr>
          <p:spPr>
            <a:xfrm>
              <a:off x="8523889" y="2979682"/>
              <a:ext cx="2665794" cy="600164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GB" sz="3600" b="1" dirty="0">
                  <a:solidFill>
                    <a:schemeClr val="accent2"/>
                  </a:solidFill>
                </a:rPr>
                <a:t>CONTROLS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6383104" y="1292772"/>
              <a:ext cx="1931044" cy="1986992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194734" y="1613570"/>
              <a:ext cx="3090507" cy="1755496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299658" y="3022063"/>
              <a:ext cx="3909382" cy="341777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728011" y="3579846"/>
              <a:ext cx="3614572" cy="810853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720662" y="3471843"/>
              <a:ext cx="4564579" cy="349197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407570" y="3641932"/>
              <a:ext cx="2980149" cy="1597619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32784" y="4413533"/>
            <a:ext cx="2329164" cy="1913785"/>
            <a:chOff x="132784" y="4413533"/>
            <a:chExt cx="2329164" cy="1913785"/>
          </a:xfrm>
        </p:grpSpPr>
        <p:sp>
          <p:nvSpPr>
            <p:cNvPr id="28" name="TextBox 27"/>
            <p:cNvSpPr txBox="1"/>
            <p:nvPr/>
          </p:nvSpPr>
          <p:spPr>
            <a:xfrm>
              <a:off x="132784" y="4413533"/>
              <a:ext cx="2329164" cy="1154162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GB" sz="3600" b="1" dirty="0">
                  <a:solidFill>
                    <a:schemeClr val="accent2"/>
                  </a:solidFill>
                </a:rPr>
                <a:t>INIFINITE </a:t>
              </a:r>
            </a:p>
            <a:p>
              <a:r>
                <a:rPr lang="en-GB" sz="3600" b="1" dirty="0">
                  <a:solidFill>
                    <a:schemeClr val="accent2"/>
                  </a:solidFill>
                </a:rPr>
                <a:t>RETRIES!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1068304" y="5587359"/>
              <a:ext cx="696822" cy="739959"/>
            </a:xfrm>
            <a:prstGeom prst="straightConnector1">
              <a:avLst/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5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08927-03B9-4EDA-92B9-3FBE9DF0EC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4244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THE NUMBER OF OBSTACLES WE PUT IN PLACE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5926014" cy="990601"/>
          </a:xfrm>
        </p:spPr>
        <p:txBody>
          <a:bodyPr>
            <a:normAutofit/>
          </a:bodyPr>
          <a:lstStyle/>
          <a:p>
            <a:r>
              <a:rPr lang="en-US" sz="3600" dirty="0"/>
              <a:t>What is Defense in Depth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5" y="1788685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2" name="Group 21">
            <a:extLst/>
          </p:cNvPr>
          <p:cNvGrpSpPr/>
          <p:nvPr/>
        </p:nvGrpSpPr>
        <p:grpSpPr>
          <a:xfrm>
            <a:off x="8056390" y="1305429"/>
            <a:ext cx="1169739" cy="1776753"/>
            <a:chOff x="5539231" y="3323636"/>
            <a:chExt cx="1440000" cy="2187262"/>
          </a:xfrm>
        </p:grpSpPr>
        <p:sp>
          <p:nvSpPr>
            <p:cNvPr id="23" name="TextBox 22">
              <a:extLst/>
            </p:cNvPr>
            <p:cNvSpPr txBox="1"/>
            <p:nvPr/>
          </p:nvSpPr>
          <p:spPr>
            <a:xfrm>
              <a:off x="5539231" y="4999402"/>
              <a:ext cx="1440000" cy="511496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Access to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24" name="Group 23">
              <a:extLst/>
            </p:cNvPr>
            <p:cNvGrpSpPr/>
            <p:nvPr/>
          </p:nvGrpSpPr>
          <p:grpSpPr>
            <a:xfrm>
              <a:off x="5539231" y="3323636"/>
              <a:ext cx="1440000" cy="1440000"/>
              <a:chOff x="5270842" y="2687410"/>
              <a:chExt cx="1440000" cy="1440000"/>
            </a:xfrm>
          </p:grpSpPr>
          <p:sp>
            <p:nvSpPr>
              <p:cNvPr id="25" name="Oval 24">
                <a:extLst/>
              </p:cNvPr>
              <p:cNvSpPr/>
              <p:nvPr/>
            </p:nvSpPr>
            <p:spPr>
              <a:xfrm>
                <a:off x="5270842" y="2687410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26" name="Picture 26">
                <a:extLst/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7197" y="299650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6647656" y="1305429"/>
            <a:ext cx="1169739" cy="2266564"/>
            <a:chOff x="1673731" y="3323636"/>
            <a:chExt cx="1440000" cy="2790240"/>
          </a:xfrm>
        </p:grpSpPr>
        <p:grpSp>
          <p:nvGrpSpPr>
            <p:cNvPr id="28" name="Group 27">
              <a:extLst/>
            </p:cNvPr>
            <p:cNvGrpSpPr/>
            <p:nvPr/>
          </p:nvGrpSpPr>
          <p:grpSpPr>
            <a:xfrm>
              <a:off x="1673731" y="3323636"/>
              <a:ext cx="1440000" cy="1440000"/>
              <a:chOff x="3012830" y="2004645"/>
              <a:chExt cx="1440000" cy="1440000"/>
            </a:xfrm>
          </p:grpSpPr>
          <p:sp>
            <p:nvSpPr>
              <p:cNvPr id="30" name="Oval 29">
                <a:extLst/>
              </p:cNvPr>
              <p:cNvSpPr/>
              <p:nvPr/>
            </p:nvSpPr>
            <p:spPr>
              <a:xfrm>
                <a:off x="3012830" y="2004645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31" name="Picture 40">
                <a:extLst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8678" y="2227385"/>
                <a:ext cx="1090693" cy="108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9" name="TextBox 28">
              <a:extLst/>
            </p:cNvPr>
            <p:cNvSpPr txBox="1"/>
            <p:nvPr/>
          </p:nvSpPr>
          <p:spPr>
            <a:xfrm>
              <a:off x="1673731" y="4920384"/>
              <a:ext cx="1440000" cy="1193492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</a:rPr>
                <a:t>Access</a:t>
              </a:r>
              <a:r>
                <a:rPr lang="en-GB" sz="1200" b="1" dirty="0">
                  <a:solidFill>
                    <a:prstClr val="black"/>
                  </a:solidFill>
                  <a:latin typeface="Graphik"/>
                </a:rPr>
                <a:t>s to </a:t>
              </a: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</a:rPr>
                <a:t>Create and Use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</a:rPr>
                <a:t>Cloud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</a:rPr>
                <a:t>Resources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168187" y="1305429"/>
            <a:ext cx="1781504" cy="1535758"/>
            <a:chOff x="10016278" y="3330542"/>
            <a:chExt cx="2146820" cy="1876088"/>
          </a:xfrm>
        </p:grpSpPr>
        <p:grpSp>
          <p:nvGrpSpPr>
            <p:cNvPr id="36" name="Group 35">
              <a:extLst/>
            </p:cNvPr>
            <p:cNvGrpSpPr/>
            <p:nvPr/>
          </p:nvGrpSpPr>
          <p:grpSpPr>
            <a:xfrm>
              <a:off x="10371001" y="3330542"/>
              <a:ext cx="1440000" cy="1440000"/>
              <a:chOff x="3481146" y="2765024"/>
              <a:chExt cx="1440000" cy="1440000"/>
            </a:xfrm>
          </p:grpSpPr>
          <p:sp>
            <p:nvSpPr>
              <p:cNvPr id="38" name="Oval 37">
                <a:extLst/>
              </p:cNvPr>
              <p:cNvSpPr/>
              <p:nvPr/>
            </p:nvSpPr>
            <p:spPr>
              <a:xfrm>
                <a:off x="3481146" y="2765024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39" name="Picture 38">
                <a:extLst/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1146" y="3068905"/>
                <a:ext cx="900000" cy="9000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/>
            </p:cNvPr>
            <p:cNvSpPr txBox="1"/>
            <p:nvPr/>
          </p:nvSpPr>
          <p:spPr>
            <a:xfrm>
              <a:off x="10016278" y="4924645"/>
              <a:ext cx="2146820" cy="281985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Credentials</a:t>
              </a:r>
            </a:p>
          </p:txBody>
        </p:sp>
      </p:grpSp>
      <p:sp>
        <p:nvSpPr>
          <p:cNvPr id="5" name="Right Brace 4"/>
          <p:cNvSpPr/>
          <p:nvPr/>
        </p:nvSpPr>
        <p:spPr>
          <a:xfrm>
            <a:off x="5312443" y="2511455"/>
            <a:ext cx="1335213" cy="2867698"/>
          </a:xfrm>
          <a:prstGeom prst="rightBrac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/>
          </p:cNvPr>
          <p:cNvSpPr txBox="1"/>
          <p:nvPr/>
        </p:nvSpPr>
        <p:spPr>
          <a:xfrm>
            <a:off x="6803839" y="3628283"/>
            <a:ext cx="4840156" cy="189282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  <a:t>LOTS OF</a:t>
            </a:r>
            <a:r>
              <a:rPr kumimoji="0" lang="en-GB" sz="40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  <a:t> LAYERS </a:t>
            </a:r>
            <a:br>
              <a:rPr kumimoji="0" lang="en-GB" sz="40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</a:br>
            <a:r>
              <a:rPr kumimoji="0" lang="en-GB" sz="40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  <a:t>OF CONTROLS!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26765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FFFF00"/>
            </a:gs>
            <a:gs pos="98000">
              <a:srgbClr val="FF9500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White">
          <a:xfrm>
            <a:off x="190500" y="1484784"/>
            <a:ext cx="12314212" cy="4762500"/>
          </a:xfrm>
        </p:spPr>
        <p:txBody>
          <a:bodyPr>
            <a:noAutofit/>
          </a:bodyPr>
          <a:lstStyle/>
          <a:p>
            <a:r>
              <a:rPr lang="en-US" sz="24000" dirty="0">
                <a:solidFill>
                  <a:schemeClr val="bg1"/>
                </a:solidFill>
              </a:rPr>
              <a:t>Wait 1</a:t>
            </a:r>
          </a:p>
          <a:p>
            <a:r>
              <a:rPr lang="en-GB" sz="24000" dirty="0">
                <a:solidFill>
                  <a:schemeClr val="bg1"/>
                </a:solidFill>
              </a:rPr>
              <a:t>sec</a:t>
            </a:r>
            <a:endParaRPr lang="en-US" sz="2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0096" y="4005064"/>
            <a:ext cx="5544616" cy="1295400"/>
          </a:xfrm>
          <a:prstGeom prst="rect">
            <a:avLst/>
          </a:prstGeom>
          <a:noFill/>
        </p:spPr>
        <p:txBody>
          <a:bodyPr wrap="square" lIns="0" tIns="0" rIns="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Inclusion 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&amp; Diversity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155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08927-03B9-4EDA-92B9-3FBE9DF0EC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4244" y="284723"/>
            <a:ext cx="5181599" cy="1086879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Sometimes also called </a:t>
            </a:r>
          </a:p>
          <a:p>
            <a:r>
              <a:rPr lang="en-US" dirty="0">
                <a:solidFill>
                  <a:srgbClr val="00FF7D"/>
                </a:solidFill>
              </a:rPr>
              <a:t>“attack driven defense”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5926014" cy="990601"/>
          </a:xfrm>
        </p:spPr>
        <p:txBody>
          <a:bodyPr>
            <a:normAutofit/>
          </a:bodyPr>
          <a:lstStyle/>
          <a:p>
            <a:r>
              <a:rPr lang="en-US" sz="3600" dirty="0"/>
              <a:t>An ASIDE: What is THREAT MODELING?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5" y="1788685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6647656" y="1305429"/>
            <a:ext cx="4302035" cy="2266564"/>
            <a:chOff x="6307015" y="1227227"/>
            <a:chExt cx="5404295" cy="2847299"/>
          </a:xfrm>
        </p:grpSpPr>
        <p:grpSp>
          <p:nvGrpSpPr>
            <p:cNvPr id="22" name="Group 21">
              <a:extLst/>
            </p:cNvPr>
            <p:cNvGrpSpPr/>
            <p:nvPr/>
          </p:nvGrpSpPr>
          <p:grpSpPr>
            <a:xfrm>
              <a:off x="8076692" y="1227227"/>
              <a:ext cx="1469447" cy="2231990"/>
              <a:chOff x="5539231" y="3323636"/>
              <a:chExt cx="1440000" cy="2187262"/>
            </a:xfrm>
          </p:grpSpPr>
          <p:sp>
            <p:nvSpPr>
              <p:cNvPr id="23" name="TextBox 22">
                <a:extLst/>
              </p:cNvPr>
              <p:cNvSpPr txBox="1"/>
              <p:nvPr/>
            </p:nvSpPr>
            <p:spPr>
              <a:xfrm>
                <a:off x="5539231" y="4999402"/>
                <a:ext cx="1440000" cy="51149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Access to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Data</a:t>
                </a:r>
              </a:p>
            </p:txBody>
          </p:sp>
          <p:grpSp>
            <p:nvGrpSpPr>
              <p:cNvPr id="24" name="Group 23">
                <a:extLst/>
              </p:cNvPr>
              <p:cNvGrpSpPr/>
              <p:nvPr/>
            </p:nvGrpSpPr>
            <p:grpSpPr>
              <a:xfrm>
                <a:off x="5539231" y="3323636"/>
                <a:ext cx="1440000" cy="1440000"/>
                <a:chOff x="5270842" y="2687410"/>
                <a:chExt cx="1440000" cy="1440000"/>
              </a:xfrm>
            </p:grpSpPr>
            <p:sp>
              <p:nvSpPr>
                <p:cNvPr id="25" name="Oval 24">
                  <a:extLst/>
                </p:cNvPr>
                <p:cNvSpPr/>
                <p:nvPr/>
              </p:nvSpPr>
              <p:spPr>
                <a:xfrm>
                  <a:off x="5270842" y="2687410"/>
                  <a:ext cx="1440000" cy="1440000"/>
                </a:xfrm>
                <a:prstGeom prst="ellipse">
                  <a:avLst/>
                </a:prstGeom>
                <a:solidFill>
                  <a:srgbClr val="00FF7D"/>
                </a:solidFill>
                <a:ln>
                  <a:solidFill>
                    <a:srgbClr val="00FF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endParaRPr>
                </a:p>
              </p:txBody>
            </p:sp>
            <p:pic>
              <p:nvPicPr>
                <p:cNvPr id="26" name="Picture 26">
                  <a:extLst/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7197" y="2996505"/>
                  <a:ext cx="900000" cy="90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6307015" y="1227227"/>
              <a:ext cx="1469447" cy="2847299"/>
              <a:chOff x="1673731" y="3323636"/>
              <a:chExt cx="1440000" cy="2790240"/>
            </a:xfrm>
          </p:grpSpPr>
          <p:grpSp>
            <p:nvGrpSpPr>
              <p:cNvPr id="28" name="Group 27">
                <a:extLst/>
              </p:cNvPr>
              <p:cNvGrpSpPr/>
              <p:nvPr/>
            </p:nvGrpSpPr>
            <p:grpSpPr>
              <a:xfrm>
                <a:off x="1673731" y="3323636"/>
                <a:ext cx="1440000" cy="1440000"/>
                <a:chOff x="3012830" y="2004645"/>
                <a:chExt cx="1440000" cy="1440000"/>
              </a:xfrm>
            </p:grpSpPr>
            <p:sp>
              <p:nvSpPr>
                <p:cNvPr id="30" name="Oval 29">
                  <a:extLst/>
                </p:cNvPr>
                <p:cNvSpPr/>
                <p:nvPr/>
              </p:nvSpPr>
              <p:spPr>
                <a:xfrm>
                  <a:off x="3012830" y="2004645"/>
                  <a:ext cx="1440000" cy="1440000"/>
                </a:xfrm>
                <a:prstGeom prst="ellipse">
                  <a:avLst/>
                </a:prstGeom>
                <a:solidFill>
                  <a:srgbClr val="00FF7D"/>
                </a:solidFill>
                <a:ln>
                  <a:solidFill>
                    <a:srgbClr val="00FF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endParaRPr>
                </a:p>
              </p:txBody>
            </p:sp>
            <p:pic>
              <p:nvPicPr>
                <p:cNvPr id="31" name="Picture 40">
                  <a:extLst/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8678" y="2227385"/>
                  <a:ext cx="1090693" cy="108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9" name="TextBox 28">
                <a:extLst/>
              </p:cNvPr>
              <p:cNvSpPr txBox="1"/>
              <p:nvPr/>
            </p:nvSpPr>
            <p:spPr>
              <a:xfrm>
                <a:off x="1673731" y="4920384"/>
                <a:ext cx="1440000" cy="119349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</a:rPr>
                  <a:t>Access</a:t>
                </a:r>
                <a:r>
                  <a:rPr lang="en-GB" sz="1200" b="1" dirty="0">
                    <a:solidFill>
                      <a:prstClr val="black"/>
                    </a:solidFill>
                    <a:latin typeface="Graphik"/>
                  </a:rPr>
                  <a:t>s to </a:t>
                </a: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</a:rPr>
                  <a:t>Create and Use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</a:rPr>
                  <a:t>Cloud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</a:rPr>
                  <a:t>Resources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473352" y="1227227"/>
              <a:ext cx="2237958" cy="1929247"/>
              <a:chOff x="10016278" y="3330542"/>
              <a:chExt cx="2146820" cy="1876088"/>
            </a:xfrm>
          </p:grpSpPr>
          <p:grpSp>
            <p:nvGrpSpPr>
              <p:cNvPr id="36" name="Group 35">
                <a:extLst/>
              </p:cNvPr>
              <p:cNvGrpSpPr/>
              <p:nvPr/>
            </p:nvGrpSpPr>
            <p:grpSpPr>
              <a:xfrm>
                <a:off x="10371001" y="3330542"/>
                <a:ext cx="1440000" cy="1440000"/>
                <a:chOff x="3481146" y="2765024"/>
                <a:chExt cx="1440000" cy="1440000"/>
              </a:xfrm>
            </p:grpSpPr>
            <p:sp>
              <p:nvSpPr>
                <p:cNvPr id="38" name="Oval 37">
                  <a:extLst/>
                </p:cNvPr>
                <p:cNvSpPr/>
                <p:nvPr/>
              </p:nvSpPr>
              <p:spPr>
                <a:xfrm>
                  <a:off x="3481146" y="2765024"/>
                  <a:ext cx="1440000" cy="1440000"/>
                </a:xfrm>
                <a:prstGeom prst="ellipse">
                  <a:avLst/>
                </a:prstGeom>
                <a:solidFill>
                  <a:srgbClr val="00FF7D"/>
                </a:solidFill>
                <a:ln>
                  <a:solidFill>
                    <a:srgbClr val="00FF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endParaRPr>
                </a:p>
              </p:txBody>
            </p:sp>
            <p:pic>
              <p:nvPicPr>
                <p:cNvPr id="39" name="Picture 38">
                  <a:extLst/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1146" y="3068905"/>
                  <a:ext cx="900000" cy="90000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/>
              </p:cNvPr>
              <p:cNvSpPr txBox="1"/>
              <p:nvPr/>
            </p:nvSpPr>
            <p:spPr>
              <a:xfrm>
                <a:off x="10016278" y="4924645"/>
                <a:ext cx="2146820" cy="281985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</p:grpSp>
      <p:sp>
        <p:nvSpPr>
          <p:cNvPr id="5" name="Right Brace 4"/>
          <p:cNvSpPr/>
          <p:nvPr/>
        </p:nvSpPr>
        <p:spPr>
          <a:xfrm rot="16200000">
            <a:off x="8362529" y="3483617"/>
            <a:ext cx="390068" cy="4199893"/>
          </a:xfrm>
          <a:prstGeom prst="rightBrac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/>
          </p:cNvPr>
          <p:cNvSpPr txBox="1"/>
          <p:nvPr/>
        </p:nvSpPr>
        <p:spPr>
          <a:xfrm>
            <a:off x="5093196" y="3309236"/>
            <a:ext cx="6707299" cy="189282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  <a:t>CONSIDERING </a:t>
            </a:r>
            <a:r>
              <a:rPr kumimoji="0" lang="en-GB" sz="40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raphik"/>
              </a:rPr>
              <a:t> WHAT HACKERS MIGHT WANT TO DO AND HOW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raphik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366" y="5640134"/>
            <a:ext cx="1113254" cy="130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/>
          <a:srcRect l="16509" r="12851"/>
          <a:stretch/>
        </p:blipFill>
        <p:spPr>
          <a:xfrm>
            <a:off x="9325315" y="5658752"/>
            <a:ext cx="1129582" cy="13055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3803" y="5660399"/>
            <a:ext cx="1099679" cy="13039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835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4400" y="284723"/>
            <a:ext cx="5181599" cy="1086879"/>
          </a:xfrm>
        </p:spPr>
        <p:txBody>
          <a:bodyPr/>
          <a:lstStyle/>
          <a:p>
            <a:r>
              <a:rPr lang="en-GB" dirty="0">
                <a:solidFill>
                  <a:srgbClr val="00FF7D"/>
                </a:solidFill>
              </a:rPr>
              <a:t>Different paths a hacker might </a:t>
            </a:r>
          </a:p>
          <a:p>
            <a:r>
              <a:rPr lang="en-GB" dirty="0">
                <a:solidFill>
                  <a:srgbClr val="00FF7D"/>
                </a:solidFill>
              </a:rPr>
              <a:t>take to access use cloud resources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407341" cy="1602689"/>
          </a:xfrm>
        </p:spPr>
        <p:txBody>
          <a:bodyPr>
            <a:normAutofit/>
          </a:bodyPr>
          <a:lstStyle/>
          <a:p>
            <a:r>
              <a:rPr lang="en-US" sz="3600" dirty="0"/>
              <a:t>Controlling access to cloud resources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2162" y="1890298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43" y="5640134"/>
            <a:ext cx="1113254" cy="130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Rectangle 33">
            <a:extLst/>
          </p:cNvPr>
          <p:cNvSpPr/>
          <p:nvPr/>
        </p:nvSpPr>
        <p:spPr>
          <a:xfrm rot="5400000">
            <a:off x="6603669" y="3298445"/>
            <a:ext cx="413660" cy="4377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am able to access the network containing the target</a:t>
            </a:r>
          </a:p>
        </p:txBody>
      </p:sp>
      <p:sp>
        <p:nvSpPr>
          <p:cNvPr id="47" name="Rectangle 46">
            <a:extLst/>
          </p:cNvPr>
          <p:cNvSpPr/>
          <p:nvPr/>
        </p:nvSpPr>
        <p:spPr>
          <a:xfrm rot="5400000">
            <a:off x="5372427" y="1970025"/>
            <a:ext cx="722785" cy="223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do what I want</a:t>
            </a:r>
          </a:p>
        </p:txBody>
      </p:sp>
      <p:sp>
        <p:nvSpPr>
          <p:cNvPr id="48" name="Rectangle 47">
            <a:extLst/>
          </p:cNvPr>
          <p:cNvSpPr/>
          <p:nvPr/>
        </p:nvSpPr>
        <p:spPr>
          <a:xfrm rot="5400000">
            <a:off x="7623483" y="2074220"/>
            <a:ext cx="722786" cy="2028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elevate my access to do what I want</a:t>
            </a:r>
          </a:p>
        </p:txBody>
      </p:sp>
      <p:sp>
        <p:nvSpPr>
          <p:cNvPr id="51" name="Rectangle 50">
            <a:extLst/>
          </p:cNvPr>
          <p:cNvSpPr/>
          <p:nvPr/>
        </p:nvSpPr>
        <p:spPr>
          <a:xfrm rot="5400000">
            <a:off x="6227601" y="3727667"/>
            <a:ext cx="1571558" cy="1176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connect directly to the OS</a:t>
            </a:r>
          </a:p>
        </p:txBody>
      </p:sp>
      <p:sp>
        <p:nvSpPr>
          <p:cNvPr id="52" name="Rectangle 51">
            <a:extLst/>
          </p:cNvPr>
          <p:cNvSpPr/>
          <p:nvPr/>
        </p:nvSpPr>
        <p:spPr>
          <a:xfrm rot="5400000">
            <a:off x="4650780" y="3501375"/>
            <a:ext cx="1575064" cy="163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compromise  an application to take control of a resource</a:t>
            </a:r>
          </a:p>
        </p:txBody>
      </p:sp>
      <p:sp>
        <p:nvSpPr>
          <p:cNvPr id="53" name="Rectangle 52">
            <a:extLst/>
          </p:cNvPr>
          <p:cNvSpPr/>
          <p:nvPr/>
        </p:nvSpPr>
        <p:spPr>
          <a:xfrm rot="5400000">
            <a:off x="7624954" y="3727667"/>
            <a:ext cx="1571558" cy="1176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take control of a resource via an OS vulnerability</a:t>
            </a:r>
          </a:p>
        </p:txBody>
      </p:sp>
      <p:sp>
        <p:nvSpPr>
          <p:cNvPr id="9" name="Explosion: 14 Points 8"/>
          <p:cNvSpPr/>
          <p:nvPr/>
        </p:nvSpPr>
        <p:spPr>
          <a:xfrm>
            <a:off x="4403014" y="5385604"/>
            <a:ext cx="1692987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Not on the internet</a:t>
            </a:r>
            <a:endParaRPr lang="en-US" sz="1050" dirty="0"/>
          </a:p>
        </p:txBody>
      </p:sp>
      <p:sp>
        <p:nvSpPr>
          <p:cNvPr id="56" name="Explosion: 14 Points 55"/>
          <p:cNvSpPr/>
          <p:nvPr/>
        </p:nvSpPr>
        <p:spPr>
          <a:xfrm>
            <a:off x="3779038" y="4667973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Resource e.g. OS security</a:t>
            </a:r>
            <a:endParaRPr lang="en-US" sz="1050" dirty="0"/>
          </a:p>
        </p:txBody>
      </p:sp>
      <p:sp>
        <p:nvSpPr>
          <p:cNvPr id="57" name="Explosion: 14 Points 56"/>
          <p:cNvSpPr/>
          <p:nvPr/>
        </p:nvSpPr>
        <p:spPr>
          <a:xfrm>
            <a:off x="5636820" y="4622647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Resource e.g. OS authentication</a:t>
            </a:r>
            <a:endParaRPr lang="en-US" sz="1050" dirty="0"/>
          </a:p>
        </p:txBody>
      </p:sp>
      <p:sp>
        <p:nvSpPr>
          <p:cNvPr id="58" name="Explosion: 14 Points 57"/>
          <p:cNvSpPr/>
          <p:nvPr/>
        </p:nvSpPr>
        <p:spPr>
          <a:xfrm>
            <a:off x="7822447" y="328510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Resource e.g. OS patching</a:t>
            </a:r>
            <a:endParaRPr lang="en-US" sz="1050" dirty="0"/>
          </a:p>
        </p:txBody>
      </p:sp>
      <p:sp>
        <p:nvSpPr>
          <p:cNvPr id="59" name="Explosion: 14 Points 58"/>
          <p:cNvSpPr/>
          <p:nvPr/>
        </p:nvSpPr>
        <p:spPr>
          <a:xfrm>
            <a:off x="5514931" y="2658911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Separation of duty</a:t>
            </a:r>
            <a:endParaRPr lang="en-US" sz="1050" dirty="0"/>
          </a:p>
        </p:txBody>
      </p:sp>
      <p:pic>
        <p:nvPicPr>
          <p:cNvPr id="61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74" y="1467878"/>
            <a:ext cx="478058" cy="47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>
            <a:extLst/>
          </p:cNvPr>
          <p:cNvGrpSpPr/>
          <p:nvPr/>
        </p:nvGrpSpPr>
        <p:grpSpPr>
          <a:xfrm>
            <a:off x="6002420" y="1341619"/>
            <a:ext cx="1582506" cy="1188524"/>
            <a:chOff x="4674156" y="3323636"/>
            <a:chExt cx="3169096" cy="2380118"/>
          </a:xfrm>
        </p:grpSpPr>
        <p:sp>
          <p:nvSpPr>
            <p:cNvPr id="25" name="Oval 24">
              <a:extLst/>
            </p:cNvPr>
            <p:cNvSpPr/>
            <p:nvPr/>
          </p:nvSpPr>
          <p:spPr>
            <a:xfrm>
              <a:off x="5539231" y="3323636"/>
              <a:ext cx="1440000" cy="1439999"/>
            </a:xfrm>
            <a:prstGeom prst="ellipse">
              <a:avLst/>
            </a:prstGeom>
            <a:solidFill>
              <a:srgbClr val="00FF7D"/>
            </a:solidFill>
            <a:ln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/>
            </p:cNvPr>
            <p:cNvSpPr txBox="1"/>
            <p:nvPr/>
          </p:nvSpPr>
          <p:spPr>
            <a:xfrm>
              <a:off x="4674156" y="4625145"/>
              <a:ext cx="3169096" cy="107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Use Cloud</a:t>
              </a:r>
              <a:r>
                <a:rPr kumimoji="0" lang="en-GB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Resources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pic>
        <p:nvPicPr>
          <p:cNvPr id="62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79" y="1460367"/>
            <a:ext cx="524197" cy="51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4412714" y="3450046"/>
            <a:ext cx="614502" cy="567525"/>
            <a:chOff x="11558459" y="1457829"/>
            <a:chExt cx="1781504" cy="1645314"/>
          </a:xfrm>
        </p:grpSpPr>
        <p:grpSp>
          <p:nvGrpSpPr>
            <p:cNvPr id="66" name="Group 65"/>
            <p:cNvGrpSpPr/>
            <p:nvPr/>
          </p:nvGrpSpPr>
          <p:grpSpPr>
            <a:xfrm>
              <a:off x="11558459" y="1457829"/>
              <a:ext cx="1781504" cy="1645314"/>
              <a:chOff x="11558459" y="1457829"/>
              <a:chExt cx="1781504" cy="1645314"/>
            </a:xfrm>
          </p:grpSpPr>
          <p:sp>
            <p:nvSpPr>
              <p:cNvPr id="68" name="Oval 67">
                <a:extLst/>
              </p:cNvPr>
              <p:cNvSpPr/>
              <p:nvPr/>
            </p:nvSpPr>
            <p:spPr>
              <a:xfrm>
                <a:off x="11852820" y="1457829"/>
                <a:ext cx="1194961" cy="1178778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69" name="TextBox 68">
                <a:extLst/>
              </p:cNvPr>
              <p:cNvSpPr txBox="1"/>
              <p:nvPr/>
            </p:nvSpPr>
            <p:spPr>
              <a:xfrm>
                <a:off x="11558459" y="2612391"/>
                <a:ext cx="1781504" cy="4907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  <p:pic>
          <p:nvPicPr>
            <p:cNvPr id="67" name="Picture 66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75785" y="1699122"/>
              <a:ext cx="746851" cy="73673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204313" y="3433940"/>
            <a:ext cx="614502" cy="574899"/>
            <a:chOff x="11558459" y="1457829"/>
            <a:chExt cx="1781504" cy="1666692"/>
          </a:xfrm>
        </p:grpSpPr>
        <p:grpSp>
          <p:nvGrpSpPr>
            <p:cNvPr id="71" name="Group 70"/>
            <p:cNvGrpSpPr/>
            <p:nvPr/>
          </p:nvGrpSpPr>
          <p:grpSpPr>
            <a:xfrm>
              <a:off x="11558459" y="1457829"/>
              <a:ext cx="1781504" cy="1666692"/>
              <a:chOff x="11558459" y="1457829"/>
              <a:chExt cx="1781504" cy="1666692"/>
            </a:xfrm>
          </p:grpSpPr>
          <p:sp>
            <p:nvSpPr>
              <p:cNvPr id="73" name="Oval 72">
                <a:extLst/>
              </p:cNvPr>
              <p:cNvSpPr/>
              <p:nvPr/>
            </p:nvSpPr>
            <p:spPr>
              <a:xfrm>
                <a:off x="11852820" y="1457829"/>
                <a:ext cx="1194961" cy="1178778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/>
              </p:cNvPr>
              <p:cNvSpPr txBox="1"/>
              <p:nvPr/>
            </p:nvSpPr>
            <p:spPr>
              <a:xfrm>
                <a:off x="11558459" y="2633769"/>
                <a:ext cx="1781504" cy="4907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  <p:pic>
          <p:nvPicPr>
            <p:cNvPr id="72" name="Picture 71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75785" y="1699122"/>
              <a:ext cx="746851" cy="73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4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9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5368" y="284723"/>
            <a:ext cx="5181599" cy="1086879"/>
          </a:xfrm>
        </p:spPr>
        <p:txBody>
          <a:bodyPr/>
          <a:lstStyle/>
          <a:p>
            <a:r>
              <a:rPr lang="en-GB" dirty="0">
                <a:solidFill>
                  <a:srgbClr val="00FF7D"/>
                </a:solidFill>
              </a:rPr>
              <a:t>Different paths a hacker might </a:t>
            </a:r>
          </a:p>
          <a:p>
            <a:r>
              <a:rPr lang="en-GB" dirty="0">
                <a:solidFill>
                  <a:srgbClr val="00FF7D"/>
                </a:solidFill>
              </a:rPr>
              <a:t>take to create more cloud resources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686232" cy="1602689"/>
          </a:xfrm>
        </p:spPr>
        <p:txBody>
          <a:bodyPr>
            <a:normAutofit/>
          </a:bodyPr>
          <a:lstStyle/>
          <a:p>
            <a:r>
              <a:rPr lang="en-US" sz="3600" dirty="0"/>
              <a:t>Controlling creation of cloud resources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2162" y="1890298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43" y="5640134"/>
            <a:ext cx="1113254" cy="130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Rectangle 33">
            <a:extLst/>
          </p:cNvPr>
          <p:cNvSpPr/>
          <p:nvPr/>
        </p:nvSpPr>
        <p:spPr>
          <a:xfrm rot="5400000">
            <a:off x="6680600" y="3146682"/>
            <a:ext cx="360000" cy="4626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am able to access the network containing the cloud console / management API</a:t>
            </a:r>
          </a:p>
        </p:txBody>
      </p:sp>
      <p:sp>
        <p:nvSpPr>
          <p:cNvPr id="47" name="Rectangle 46">
            <a:extLst/>
          </p:cNvPr>
          <p:cNvSpPr/>
          <p:nvPr/>
        </p:nvSpPr>
        <p:spPr>
          <a:xfrm rot="5400000">
            <a:off x="5362961" y="1914947"/>
            <a:ext cx="722785" cy="23468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do what I want</a:t>
            </a:r>
          </a:p>
        </p:txBody>
      </p:sp>
      <p:sp>
        <p:nvSpPr>
          <p:cNvPr id="48" name="Rectangle 47">
            <a:extLst/>
          </p:cNvPr>
          <p:cNvSpPr/>
          <p:nvPr/>
        </p:nvSpPr>
        <p:spPr>
          <a:xfrm rot="5400000">
            <a:off x="7752643" y="2028344"/>
            <a:ext cx="722786" cy="21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elevate my access to do what I want</a:t>
            </a:r>
          </a:p>
        </p:txBody>
      </p:sp>
      <p:sp>
        <p:nvSpPr>
          <p:cNvPr id="52" name="Rectangle 51">
            <a:extLst/>
          </p:cNvPr>
          <p:cNvSpPr/>
          <p:nvPr/>
        </p:nvSpPr>
        <p:spPr>
          <a:xfrm rot="5400000">
            <a:off x="6497460" y="3759174"/>
            <a:ext cx="1059465" cy="163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Through compromising a resource (see last slide) I gained credentials</a:t>
            </a:r>
          </a:p>
        </p:txBody>
      </p:sp>
      <p:sp>
        <p:nvSpPr>
          <p:cNvPr id="53" name="Rectangle 52">
            <a:extLst/>
          </p:cNvPr>
          <p:cNvSpPr/>
          <p:nvPr/>
        </p:nvSpPr>
        <p:spPr>
          <a:xfrm rot="5400000">
            <a:off x="7799989" y="3727667"/>
            <a:ext cx="1571558" cy="1176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The cloud provisioning console has a vulnerability</a:t>
            </a:r>
          </a:p>
        </p:txBody>
      </p:sp>
      <p:sp>
        <p:nvSpPr>
          <p:cNvPr id="59" name="Explosion: 14 Points 58"/>
          <p:cNvSpPr/>
          <p:nvPr/>
        </p:nvSpPr>
        <p:spPr>
          <a:xfrm>
            <a:off x="4313137" y="2349716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Separation of duty</a:t>
            </a:r>
            <a:endParaRPr lang="en-US" sz="1050" dirty="0"/>
          </a:p>
        </p:txBody>
      </p:sp>
      <p:pic>
        <p:nvPicPr>
          <p:cNvPr id="61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74" y="1467878"/>
            <a:ext cx="478058" cy="47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>
            <a:extLst/>
          </p:cNvPr>
          <p:cNvGrpSpPr/>
          <p:nvPr/>
        </p:nvGrpSpPr>
        <p:grpSpPr>
          <a:xfrm>
            <a:off x="6002420" y="1341619"/>
            <a:ext cx="1582506" cy="1188524"/>
            <a:chOff x="4674156" y="3323636"/>
            <a:chExt cx="3169096" cy="2380118"/>
          </a:xfrm>
        </p:grpSpPr>
        <p:sp>
          <p:nvSpPr>
            <p:cNvPr id="25" name="Oval 24">
              <a:extLst/>
            </p:cNvPr>
            <p:cNvSpPr/>
            <p:nvPr/>
          </p:nvSpPr>
          <p:spPr>
            <a:xfrm>
              <a:off x="5539231" y="3323636"/>
              <a:ext cx="1440000" cy="1439999"/>
            </a:xfrm>
            <a:prstGeom prst="ellipse">
              <a:avLst/>
            </a:prstGeom>
            <a:solidFill>
              <a:srgbClr val="00FF7D"/>
            </a:solidFill>
            <a:ln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/>
            </p:cNvPr>
            <p:cNvSpPr txBox="1"/>
            <p:nvPr/>
          </p:nvSpPr>
          <p:spPr>
            <a:xfrm>
              <a:off x="4674156" y="4625145"/>
              <a:ext cx="3169096" cy="107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Create Cloud</a:t>
              </a:r>
              <a:r>
                <a:rPr kumimoji="0" lang="en-GB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 Resources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/>
          </p:cNvPr>
          <p:cNvSpPr/>
          <p:nvPr/>
        </p:nvSpPr>
        <p:spPr>
          <a:xfrm rot="5400000">
            <a:off x="4517455" y="3559865"/>
            <a:ext cx="1575064" cy="1515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Have credentials</a:t>
            </a:r>
          </a:p>
        </p:txBody>
      </p:sp>
      <p:sp>
        <p:nvSpPr>
          <p:cNvPr id="56" name="Explosion: 14 Points 55"/>
          <p:cNvSpPr/>
          <p:nvPr/>
        </p:nvSpPr>
        <p:spPr>
          <a:xfrm>
            <a:off x="3191463" y="344376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(See credentials slide)</a:t>
            </a:r>
            <a:endParaRPr lang="en-US" sz="1050" dirty="0"/>
          </a:p>
        </p:txBody>
      </p:sp>
      <p:sp>
        <p:nvSpPr>
          <p:cNvPr id="9" name="Explosion: 14 Points 8"/>
          <p:cNvSpPr/>
          <p:nvPr/>
        </p:nvSpPr>
        <p:spPr>
          <a:xfrm>
            <a:off x="4309433" y="4993318"/>
            <a:ext cx="1692987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Not on the internet</a:t>
            </a:r>
            <a:endParaRPr lang="en-US" sz="1050" dirty="0"/>
          </a:p>
        </p:txBody>
      </p:sp>
      <p:sp>
        <p:nvSpPr>
          <p:cNvPr id="58" name="Explosion: 14 Points 57"/>
          <p:cNvSpPr/>
          <p:nvPr/>
        </p:nvSpPr>
        <p:spPr>
          <a:xfrm>
            <a:off x="7997482" y="328510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Use reputable cloud provider</a:t>
            </a:r>
            <a:endParaRPr lang="en-US" sz="1050" dirty="0"/>
          </a:p>
        </p:txBody>
      </p:sp>
      <p:sp>
        <p:nvSpPr>
          <p:cNvPr id="33" name="Rectangle 32">
            <a:extLst/>
          </p:cNvPr>
          <p:cNvSpPr/>
          <p:nvPr/>
        </p:nvSpPr>
        <p:spPr>
          <a:xfrm rot="5400000">
            <a:off x="6756405" y="2917537"/>
            <a:ext cx="536163" cy="16380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Credentials found</a:t>
            </a:r>
          </a:p>
        </p:txBody>
      </p:sp>
      <p:sp>
        <p:nvSpPr>
          <p:cNvPr id="29" name="Explosion: 14 Points 28"/>
          <p:cNvSpPr/>
          <p:nvPr/>
        </p:nvSpPr>
        <p:spPr>
          <a:xfrm>
            <a:off x="5949032" y="3248005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Don’t use credentials / leaving lying around.</a:t>
            </a:r>
          </a:p>
        </p:txBody>
      </p:sp>
      <p:sp>
        <p:nvSpPr>
          <p:cNvPr id="35" name="Explosion: 14 Points 34"/>
          <p:cNvSpPr/>
          <p:nvPr/>
        </p:nvSpPr>
        <p:spPr>
          <a:xfrm>
            <a:off x="5698334" y="4695109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(See previous slide)</a:t>
            </a:r>
            <a:endParaRPr lang="en-US" sz="1050" dirty="0"/>
          </a:p>
        </p:txBody>
      </p:sp>
      <p:pic>
        <p:nvPicPr>
          <p:cNvPr id="36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79" y="1460367"/>
            <a:ext cx="524197" cy="51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5426466" y="3547482"/>
            <a:ext cx="614502" cy="567525"/>
            <a:chOff x="11558459" y="1457829"/>
            <a:chExt cx="1781504" cy="1645314"/>
          </a:xfrm>
        </p:grpSpPr>
        <p:grpSp>
          <p:nvGrpSpPr>
            <p:cNvPr id="38" name="Group 37"/>
            <p:cNvGrpSpPr/>
            <p:nvPr/>
          </p:nvGrpSpPr>
          <p:grpSpPr>
            <a:xfrm>
              <a:off x="11558459" y="1457829"/>
              <a:ext cx="1781504" cy="1645314"/>
              <a:chOff x="11558459" y="1457829"/>
              <a:chExt cx="1781504" cy="1645314"/>
            </a:xfrm>
          </p:grpSpPr>
          <p:sp>
            <p:nvSpPr>
              <p:cNvPr id="40" name="Oval 39">
                <a:extLst/>
              </p:cNvPr>
              <p:cNvSpPr/>
              <p:nvPr/>
            </p:nvSpPr>
            <p:spPr>
              <a:xfrm>
                <a:off x="11852820" y="1457829"/>
                <a:ext cx="1194961" cy="1178778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/>
              </p:cNvPr>
              <p:cNvSpPr txBox="1"/>
              <p:nvPr/>
            </p:nvSpPr>
            <p:spPr>
              <a:xfrm>
                <a:off x="11558459" y="2612391"/>
                <a:ext cx="1781504" cy="4907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  <p:pic>
          <p:nvPicPr>
            <p:cNvPr id="39" name="Picture 38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75785" y="1699122"/>
              <a:ext cx="746851" cy="73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30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7" grpId="0" animBg="1"/>
      <p:bldP spid="48" grpId="0" animBg="1"/>
      <p:bldP spid="52" grpId="0" animBg="1"/>
      <p:bldP spid="53" grpId="0" animBg="1"/>
      <p:bldP spid="59" grpId="0" animBg="1"/>
      <p:bldP spid="24" grpId="0" animBg="1"/>
      <p:bldP spid="56" grpId="0" animBg="1"/>
      <p:bldP spid="9" grpId="0" animBg="1"/>
      <p:bldP spid="58" grpId="0" animBg="1"/>
      <p:bldP spid="33" grpId="0" animBg="1"/>
      <p:bldP spid="29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0277" y="284723"/>
            <a:ext cx="5181599" cy="1086879"/>
          </a:xfrm>
        </p:spPr>
        <p:txBody>
          <a:bodyPr/>
          <a:lstStyle/>
          <a:p>
            <a:r>
              <a:rPr lang="en-GB" dirty="0">
                <a:solidFill>
                  <a:srgbClr val="00FF7D"/>
                </a:solidFill>
              </a:rPr>
              <a:t>Different paths a hacker might </a:t>
            </a:r>
          </a:p>
          <a:p>
            <a:r>
              <a:rPr lang="en-GB" dirty="0">
                <a:solidFill>
                  <a:srgbClr val="00FF7D"/>
                </a:solidFill>
              </a:rPr>
              <a:t>take to access data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0999"/>
            <a:ext cx="5926014" cy="990601"/>
          </a:xfrm>
        </p:spPr>
        <p:txBody>
          <a:bodyPr>
            <a:normAutofit/>
          </a:bodyPr>
          <a:lstStyle/>
          <a:p>
            <a:r>
              <a:rPr lang="en-US" sz="3600" dirty="0"/>
              <a:t>Controlling access to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2162" y="1890298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2" name="Group 21">
            <a:extLst/>
          </p:cNvPr>
          <p:cNvGrpSpPr/>
          <p:nvPr/>
        </p:nvGrpSpPr>
        <p:grpSpPr>
          <a:xfrm>
            <a:off x="6217902" y="1341619"/>
            <a:ext cx="1149995" cy="942070"/>
            <a:chOff x="5105676" y="3323636"/>
            <a:chExt cx="2302958" cy="1886573"/>
          </a:xfrm>
        </p:grpSpPr>
        <p:sp>
          <p:nvSpPr>
            <p:cNvPr id="23" name="TextBox 22">
              <a:extLst/>
            </p:cNvPr>
            <p:cNvSpPr txBox="1"/>
            <p:nvPr/>
          </p:nvSpPr>
          <p:spPr>
            <a:xfrm>
              <a:off x="5105676" y="4624678"/>
              <a:ext cx="2302958" cy="585531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24" name="Group 23">
              <a:extLst/>
            </p:cNvPr>
            <p:cNvGrpSpPr/>
            <p:nvPr/>
          </p:nvGrpSpPr>
          <p:grpSpPr>
            <a:xfrm>
              <a:off x="5539231" y="3323636"/>
              <a:ext cx="1440000" cy="1440000"/>
              <a:chOff x="5270842" y="2687410"/>
              <a:chExt cx="1440000" cy="1440000"/>
            </a:xfrm>
          </p:grpSpPr>
          <p:sp>
            <p:nvSpPr>
              <p:cNvPr id="25" name="Oval 24">
                <a:extLst/>
              </p:cNvPr>
              <p:cNvSpPr/>
              <p:nvPr/>
            </p:nvSpPr>
            <p:spPr>
              <a:xfrm>
                <a:off x="5270842" y="2687410"/>
                <a:ext cx="1440000" cy="1440000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pic>
            <p:nvPicPr>
              <p:cNvPr id="26" name="Picture 26">
                <a:extLst/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7197" y="2996505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43" y="5640134"/>
            <a:ext cx="1113254" cy="130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Rectangle 33">
            <a:extLst/>
          </p:cNvPr>
          <p:cNvSpPr/>
          <p:nvPr/>
        </p:nvSpPr>
        <p:spPr>
          <a:xfrm rot="5400000">
            <a:off x="7183273" y="1487574"/>
            <a:ext cx="360000" cy="7945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am able to access the network containing the target</a:t>
            </a:r>
          </a:p>
        </p:txBody>
      </p:sp>
      <p:sp>
        <p:nvSpPr>
          <p:cNvPr id="44" name="Rectangle 43">
            <a:extLst/>
          </p:cNvPr>
          <p:cNvSpPr/>
          <p:nvPr/>
        </p:nvSpPr>
        <p:spPr>
          <a:xfrm rot="5400000">
            <a:off x="2785621" y="2896393"/>
            <a:ext cx="2811198" cy="1601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see data</a:t>
            </a:r>
          </a:p>
        </p:txBody>
      </p:sp>
      <p:sp>
        <p:nvSpPr>
          <p:cNvPr id="47" name="Rectangle 46">
            <a:extLst/>
          </p:cNvPr>
          <p:cNvSpPr/>
          <p:nvPr/>
        </p:nvSpPr>
        <p:spPr>
          <a:xfrm rot="5400000">
            <a:off x="7709241" y="1970025"/>
            <a:ext cx="722785" cy="223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access the data with the user I am using</a:t>
            </a:r>
          </a:p>
        </p:txBody>
      </p:sp>
      <p:sp>
        <p:nvSpPr>
          <p:cNvPr id="48" name="Rectangle 47">
            <a:extLst/>
          </p:cNvPr>
          <p:cNvSpPr/>
          <p:nvPr/>
        </p:nvSpPr>
        <p:spPr>
          <a:xfrm rot="5400000">
            <a:off x="9960297" y="2074220"/>
            <a:ext cx="722786" cy="2028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elevate my access to see the data</a:t>
            </a:r>
          </a:p>
        </p:txBody>
      </p:sp>
      <p:sp>
        <p:nvSpPr>
          <p:cNvPr id="49" name="Rectangle 48">
            <a:extLst/>
          </p:cNvPr>
          <p:cNvSpPr/>
          <p:nvPr/>
        </p:nvSpPr>
        <p:spPr>
          <a:xfrm rot="5400000">
            <a:off x="8964064" y="279530"/>
            <a:ext cx="360000" cy="43835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Data is stored on this server</a:t>
            </a:r>
          </a:p>
        </p:txBody>
      </p:sp>
      <p:sp>
        <p:nvSpPr>
          <p:cNvPr id="50" name="Rectangle 49">
            <a:extLst/>
          </p:cNvPr>
          <p:cNvSpPr/>
          <p:nvPr/>
        </p:nvSpPr>
        <p:spPr>
          <a:xfrm rot="5400000">
            <a:off x="4565042" y="2881940"/>
            <a:ext cx="2813938" cy="163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compromise an application to access data</a:t>
            </a:r>
          </a:p>
        </p:txBody>
      </p:sp>
      <p:sp>
        <p:nvSpPr>
          <p:cNvPr id="51" name="Rectangle 50">
            <a:extLst/>
          </p:cNvPr>
          <p:cNvSpPr/>
          <p:nvPr/>
        </p:nvSpPr>
        <p:spPr>
          <a:xfrm rot="5400000">
            <a:off x="8564415" y="3727667"/>
            <a:ext cx="1571558" cy="1176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connect directly to the OS</a:t>
            </a:r>
          </a:p>
        </p:txBody>
      </p:sp>
      <p:sp>
        <p:nvSpPr>
          <p:cNvPr id="52" name="Rectangle 51">
            <a:extLst/>
          </p:cNvPr>
          <p:cNvSpPr/>
          <p:nvPr/>
        </p:nvSpPr>
        <p:spPr>
          <a:xfrm rot="5400000">
            <a:off x="6987594" y="3501375"/>
            <a:ext cx="1575064" cy="163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compromise  an application to take control of a resource</a:t>
            </a:r>
          </a:p>
        </p:txBody>
      </p:sp>
      <p:sp>
        <p:nvSpPr>
          <p:cNvPr id="53" name="Rectangle 52">
            <a:extLst/>
          </p:cNvPr>
          <p:cNvSpPr/>
          <p:nvPr/>
        </p:nvSpPr>
        <p:spPr>
          <a:xfrm rot="5400000">
            <a:off x="9961768" y="3727667"/>
            <a:ext cx="1571558" cy="1176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can take control of a resource via an OS vulnerability</a:t>
            </a:r>
          </a:p>
        </p:txBody>
      </p:sp>
      <p:sp>
        <p:nvSpPr>
          <p:cNvPr id="9" name="Explosion: 14 Points 8"/>
          <p:cNvSpPr/>
          <p:nvPr/>
        </p:nvSpPr>
        <p:spPr>
          <a:xfrm>
            <a:off x="3169933" y="4993316"/>
            <a:ext cx="1692987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Not on the internet</a:t>
            </a:r>
            <a:endParaRPr lang="en-US" sz="1050" dirty="0"/>
          </a:p>
        </p:txBody>
      </p:sp>
      <p:sp>
        <p:nvSpPr>
          <p:cNvPr id="54" name="Explosion: 14 Points 53"/>
          <p:cNvSpPr/>
          <p:nvPr/>
        </p:nvSpPr>
        <p:spPr>
          <a:xfrm>
            <a:off x="2806353" y="391627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Application authentication and authorisation</a:t>
            </a:r>
            <a:endParaRPr lang="en-US" sz="1050" dirty="0"/>
          </a:p>
        </p:txBody>
      </p:sp>
      <p:sp>
        <p:nvSpPr>
          <p:cNvPr id="55" name="Explosion: 14 Points 54"/>
          <p:cNvSpPr/>
          <p:nvPr/>
        </p:nvSpPr>
        <p:spPr>
          <a:xfrm>
            <a:off x="4568834" y="2596541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Application security</a:t>
            </a:r>
            <a:endParaRPr lang="en-US" sz="1050" dirty="0"/>
          </a:p>
        </p:txBody>
      </p:sp>
      <p:sp>
        <p:nvSpPr>
          <p:cNvPr id="56" name="Explosion: 14 Points 55"/>
          <p:cNvSpPr/>
          <p:nvPr/>
        </p:nvSpPr>
        <p:spPr>
          <a:xfrm>
            <a:off x="6070954" y="4575098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Application security</a:t>
            </a:r>
            <a:endParaRPr lang="en-US" sz="1050" dirty="0"/>
          </a:p>
        </p:txBody>
      </p:sp>
      <p:sp>
        <p:nvSpPr>
          <p:cNvPr id="57" name="Explosion: 14 Points 56"/>
          <p:cNvSpPr/>
          <p:nvPr/>
        </p:nvSpPr>
        <p:spPr>
          <a:xfrm>
            <a:off x="7973634" y="4622647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Resource e.g. OS authentication</a:t>
            </a:r>
            <a:endParaRPr lang="en-US" sz="1050" dirty="0"/>
          </a:p>
        </p:txBody>
      </p:sp>
      <p:sp>
        <p:nvSpPr>
          <p:cNvPr id="58" name="Explosion: 14 Points 57"/>
          <p:cNvSpPr/>
          <p:nvPr/>
        </p:nvSpPr>
        <p:spPr>
          <a:xfrm>
            <a:off x="10159261" y="328510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Resource e.g. OS patching</a:t>
            </a:r>
            <a:endParaRPr lang="en-US" sz="1050" dirty="0"/>
          </a:p>
        </p:txBody>
      </p:sp>
      <p:sp>
        <p:nvSpPr>
          <p:cNvPr id="59" name="Explosion: 14 Points 58"/>
          <p:cNvSpPr/>
          <p:nvPr/>
        </p:nvSpPr>
        <p:spPr>
          <a:xfrm>
            <a:off x="7851745" y="2658911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Separation of duty</a:t>
            </a:r>
            <a:endParaRPr lang="en-US" sz="1050" dirty="0"/>
          </a:p>
        </p:txBody>
      </p:sp>
      <p:sp>
        <p:nvSpPr>
          <p:cNvPr id="60" name="Explosion: 14 Points 59"/>
          <p:cNvSpPr/>
          <p:nvPr/>
        </p:nvSpPr>
        <p:spPr>
          <a:xfrm>
            <a:off x="7947137" y="1540767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Store the minimum</a:t>
            </a:r>
            <a:endParaRPr lang="en-US" sz="105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594427" y="2472211"/>
            <a:ext cx="614502" cy="567525"/>
            <a:chOff x="11558459" y="1457829"/>
            <a:chExt cx="1781504" cy="1645314"/>
          </a:xfrm>
        </p:grpSpPr>
        <p:grpSp>
          <p:nvGrpSpPr>
            <p:cNvPr id="30" name="Group 29"/>
            <p:cNvGrpSpPr/>
            <p:nvPr/>
          </p:nvGrpSpPr>
          <p:grpSpPr>
            <a:xfrm>
              <a:off x="11558459" y="1457829"/>
              <a:ext cx="1781504" cy="1645314"/>
              <a:chOff x="11558459" y="1457829"/>
              <a:chExt cx="1781504" cy="1645314"/>
            </a:xfrm>
          </p:grpSpPr>
          <p:sp>
            <p:nvSpPr>
              <p:cNvPr id="33" name="Oval 32">
                <a:extLst/>
              </p:cNvPr>
              <p:cNvSpPr/>
              <p:nvPr/>
            </p:nvSpPr>
            <p:spPr>
              <a:xfrm>
                <a:off x="11852819" y="1457829"/>
                <a:ext cx="1194960" cy="1178779"/>
              </a:xfrm>
              <a:prstGeom prst="ellipse">
                <a:avLst/>
              </a:prstGeom>
              <a:solidFill>
                <a:srgbClr val="00FF7D"/>
              </a:solidFill>
              <a:ln>
                <a:solidFill>
                  <a:srgbClr val="00FF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/>
              </p:cNvPr>
              <p:cNvSpPr txBox="1"/>
              <p:nvPr/>
            </p:nvSpPr>
            <p:spPr>
              <a:xfrm>
                <a:off x="11558459" y="2612391"/>
                <a:ext cx="1781504" cy="4907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4572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/>
                    <a:ea typeface="+mn-ea"/>
                    <a:cs typeface="+mn-cs"/>
                  </a:rPr>
                  <a:t>Credentials</a:t>
                </a:r>
              </a:p>
            </p:txBody>
          </p:sp>
        </p:grpSp>
        <p:pic>
          <p:nvPicPr>
            <p:cNvPr id="31" name="Picture 30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75785" y="1699122"/>
              <a:ext cx="746851" cy="736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5368" y="284723"/>
            <a:ext cx="5181599" cy="1086879"/>
          </a:xfrm>
        </p:spPr>
        <p:txBody>
          <a:bodyPr/>
          <a:lstStyle/>
          <a:p>
            <a:r>
              <a:rPr lang="en-GB" dirty="0">
                <a:solidFill>
                  <a:srgbClr val="00FF7D"/>
                </a:solidFill>
              </a:rPr>
              <a:t>Different paths a hacker might </a:t>
            </a:r>
          </a:p>
          <a:p>
            <a:r>
              <a:rPr lang="en-GB" dirty="0">
                <a:solidFill>
                  <a:srgbClr val="00FF7D"/>
                </a:solidFill>
              </a:rPr>
              <a:t>Gain credentials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686232" cy="1602689"/>
          </a:xfrm>
        </p:spPr>
        <p:txBody>
          <a:bodyPr>
            <a:normAutofit/>
          </a:bodyPr>
          <a:lstStyle/>
          <a:p>
            <a:r>
              <a:rPr lang="en-US" sz="3600" dirty="0"/>
              <a:t>Controlling credentials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2162" y="1890298"/>
            <a:ext cx="4367977" cy="4313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43" y="5640134"/>
            <a:ext cx="1113254" cy="130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Rectangle 33">
            <a:extLst/>
          </p:cNvPr>
          <p:cNvSpPr/>
          <p:nvPr/>
        </p:nvSpPr>
        <p:spPr>
          <a:xfrm rot="5400000">
            <a:off x="6604939" y="3109536"/>
            <a:ext cx="464428" cy="4805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I am able to access the network containing the target</a:t>
            </a:r>
          </a:p>
        </p:txBody>
      </p:sp>
      <p:sp>
        <p:nvSpPr>
          <p:cNvPr id="51" name="Rectangle 50">
            <a:extLst/>
          </p:cNvPr>
          <p:cNvSpPr/>
          <p:nvPr/>
        </p:nvSpPr>
        <p:spPr>
          <a:xfrm rot="5400000">
            <a:off x="6076005" y="3716643"/>
            <a:ext cx="1571558" cy="1198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Someone revealed to me their credentials (social)</a:t>
            </a:r>
          </a:p>
        </p:txBody>
      </p:sp>
      <p:pic>
        <p:nvPicPr>
          <p:cNvPr id="61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74" y="1467878"/>
            <a:ext cx="478058" cy="47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>
            <a:extLst/>
          </p:cNvPr>
          <p:cNvGrpSpPr/>
          <p:nvPr/>
        </p:nvGrpSpPr>
        <p:grpSpPr>
          <a:xfrm>
            <a:off x="6002420" y="1341619"/>
            <a:ext cx="1582506" cy="942303"/>
            <a:chOff x="4674156" y="3323636"/>
            <a:chExt cx="3169096" cy="1887040"/>
          </a:xfrm>
        </p:grpSpPr>
        <p:sp>
          <p:nvSpPr>
            <p:cNvPr id="25" name="Oval 24">
              <a:extLst/>
            </p:cNvPr>
            <p:cNvSpPr/>
            <p:nvPr/>
          </p:nvSpPr>
          <p:spPr>
            <a:xfrm>
              <a:off x="5539231" y="3323636"/>
              <a:ext cx="1440000" cy="1439999"/>
            </a:xfrm>
            <a:prstGeom prst="ellipse">
              <a:avLst/>
            </a:prstGeom>
            <a:solidFill>
              <a:srgbClr val="00FF7D"/>
            </a:solidFill>
            <a:ln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/>
            </p:cNvPr>
            <p:cNvSpPr txBox="1"/>
            <p:nvPr/>
          </p:nvSpPr>
          <p:spPr>
            <a:xfrm>
              <a:off x="4674156" y="4625145"/>
              <a:ext cx="3169096" cy="585531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Credentials</a:t>
              </a:r>
            </a:p>
          </p:txBody>
        </p:sp>
      </p:grpSp>
      <p:sp>
        <p:nvSpPr>
          <p:cNvPr id="24" name="Rectangle 23">
            <a:extLst/>
          </p:cNvPr>
          <p:cNvSpPr/>
          <p:nvPr/>
        </p:nvSpPr>
        <p:spPr>
          <a:xfrm rot="5400000">
            <a:off x="4483279" y="3501375"/>
            <a:ext cx="1575064" cy="1632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Someone published their credentials</a:t>
            </a:r>
          </a:p>
        </p:txBody>
      </p:sp>
      <p:sp>
        <p:nvSpPr>
          <p:cNvPr id="26" name="Rectangle 25">
            <a:extLst/>
          </p:cNvPr>
          <p:cNvSpPr/>
          <p:nvPr/>
        </p:nvSpPr>
        <p:spPr>
          <a:xfrm rot="5400000">
            <a:off x="7681734" y="3543501"/>
            <a:ext cx="1571558" cy="1544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Someone revealed to me their credentials (snooping)</a:t>
            </a:r>
          </a:p>
        </p:txBody>
      </p:sp>
      <p:sp>
        <p:nvSpPr>
          <p:cNvPr id="56" name="Explosion: 14 Points 55"/>
          <p:cNvSpPr/>
          <p:nvPr/>
        </p:nvSpPr>
        <p:spPr>
          <a:xfrm>
            <a:off x="3288084" y="3346534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Educate team</a:t>
            </a:r>
            <a:endParaRPr lang="en-US" sz="1050" dirty="0"/>
          </a:p>
        </p:txBody>
      </p:sp>
      <p:sp>
        <p:nvSpPr>
          <p:cNvPr id="27" name="Explosion: 14 Points 26"/>
          <p:cNvSpPr/>
          <p:nvPr/>
        </p:nvSpPr>
        <p:spPr>
          <a:xfrm>
            <a:off x="7165122" y="3112140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Educate team</a:t>
            </a:r>
            <a:endParaRPr lang="en-US" sz="1050" dirty="0"/>
          </a:p>
        </p:txBody>
      </p:sp>
      <p:sp>
        <p:nvSpPr>
          <p:cNvPr id="9" name="Explosion: 14 Points 8"/>
          <p:cNvSpPr/>
          <p:nvPr/>
        </p:nvSpPr>
        <p:spPr>
          <a:xfrm>
            <a:off x="4196627" y="4993316"/>
            <a:ext cx="1692987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Not on the internet</a:t>
            </a:r>
            <a:endParaRPr lang="en-US" sz="1050" dirty="0"/>
          </a:p>
        </p:txBody>
      </p:sp>
      <p:sp>
        <p:nvSpPr>
          <p:cNvPr id="57" name="Explosion: 14 Points 56"/>
          <p:cNvSpPr/>
          <p:nvPr/>
        </p:nvSpPr>
        <p:spPr>
          <a:xfrm>
            <a:off x="5429747" y="3070389"/>
            <a:ext cx="2584638" cy="933633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Educate team</a:t>
            </a:r>
            <a:endParaRPr lang="en-US" sz="1050" dirty="0"/>
          </a:p>
        </p:txBody>
      </p:sp>
      <p:pic>
        <p:nvPicPr>
          <p:cNvPr id="36" name="Picture 40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79" y="1460367"/>
            <a:ext cx="524197" cy="51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6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1" grpId="0" animBg="1"/>
      <p:bldP spid="24" grpId="0" animBg="1"/>
      <p:bldP spid="26" grpId="0" animBg="1"/>
      <p:bldP spid="56" grpId="0" animBg="1"/>
      <p:bldP spid="27" grpId="0" animBg="1"/>
      <p:bldP spid="9" grpId="0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8DDF8-1209-400C-8F09-69B254D935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2017 Accenture. All rights reserved.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ECBD80-C620-4CCD-9654-A139EC561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5368" y="284723"/>
            <a:ext cx="5181599" cy="1086879"/>
          </a:xfrm>
        </p:spPr>
        <p:txBody>
          <a:bodyPr/>
          <a:lstStyle/>
          <a:p>
            <a:r>
              <a:rPr lang="en-GB">
                <a:solidFill>
                  <a:srgbClr val="00FF7D"/>
                </a:solidFill>
              </a:rPr>
              <a:t>&lt; All of our controls do this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E85BF-4F5F-4DD7-B787-3F4380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686232" cy="1602689"/>
          </a:xfrm>
        </p:spPr>
        <p:txBody>
          <a:bodyPr>
            <a:normAutofit/>
          </a:bodyPr>
          <a:lstStyle/>
          <a:p>
            <a:r>
              <a:rPr lang="en-US" sz="3600"/>
              <a:t>Reducing likelihood</a:t>
            </a:r>
            <a:br>
              <a:rPr lang="en-US" sz="3600"/>
            </a:br>
            <a:r>
              <a:rPr lang="en-US" sz="3600"/>
              <a:t>Reducing impact</a:t>
            </a:r>
            <a:endParaRPr lang="en-US" sz="3600" dirty="0"/>
          </a:p>
        </p:txBody>
      </p:sp>
      <p:pic>
        <p:nvPicPr>
          <p:cNvPr id="1026" name="Picture 2" descr="https://i.imgur.com/1Hvej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781"/>
            <a:ext cx="12206967" cy="549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D5ABD01E-70C4-4EEA-9E1C-80FAE749ABCD}"/>
              </a:ext>
            </a:extLst>
          </p:cNvPr>
          <p:cNvSpPr txBox="1">
            <a:spLocks/>
          </p:cNvSpPr>
          <p:nvPr/>
        </p:nvSpPr>
        <p:spPr>
          <a:xfrm>
            <a:off x="109729" y="284723"/>
            <a:ext cx="8577071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8300" dirty="0">
                <a:solidFill>
                  <a:schemeClr val="bg1"/>
                </a:solidFill>
              </a:rPr>
              <a:t>WHAT ARE WE PROTECTING?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656B3-7E7A-4E4F-8B64-F1BC325F50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8F986-01A8-451D-9EE0-647F9D9F00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FEB5B5-136C-49DB-9880-29F5862402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White">
          <a:xfrm>
            <a:off x="109729" y="152107"/>
            <a:ext cx="11496117" cy="102346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sz="8300" dirty="0">
                <a:solidFill>
                  <a:schemeClr val="bg1"/>
                </a:solidFill>
              </a:rPr>
              <a:t>STEPPING STONES FOR SUCCESS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785EE87-B0D6-4208-A254-9B8A4D415971}"/>
              </a:ext>
            </a:extLst>
          </p:cNvPr>
          <p:cNvSpPr txBox="1">
            <a:spLocks/>
          </p:cNvSpPr>
          <p:nvPr/>
        </p:nvSpPr>
        <p:spPr>
          <a:xfrm>
            <a:off x="131064" y="284723"/>
            <a:ext cx="11929871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8300" dirty="0">
                <a:solidFill>
                  <a:schemeClr val="bg1"/>
                </a:solidFill>
              </a:rPr>
              <a:t>Stepping Stones to Success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0F03321-37BE-4CE3-8222-F40CBC9790B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White">
          <a:xfrm>
            <a:off x="2201717" y="2703479"/>
            <a:ext cx="9609284" cy="10234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8300" dirty="0">
                <a:solidFill>
                  <a:srgbClr val="FF0000"/>
                </a:solidFill>
              </a:rPr>
              <a:t>HOW DO OUR STANDARDS HELP?</a:t>
            </a:r>
          </a:p>
        </p:txBody>
      </p:sp>
      <p:pic>
        <p:nvPicPr>
          <p:cNvPr id="2052" name="Picture 4" descr="https://static.pexels.com/photos/289831/pexels-photo-289831.jpeg">
            <a:extLst>
              <a:ext uri="{FF2B5EF4-FFF2-40B4-BE49-F238E27FC236}">
                <a16:creationId xmlns:a16="http://schemas.microsoft.com/office/drawing/2014/main" id="{DE32ABEC-5C07-4E86-AC4A-CDE9FE802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 b="9185"/>
          <a:stretch/>
        </p:blipFill>
        <p:spPr bwMode="auto">
          <a:xfrm>
            <a:off x="-1" y="0"/>
            <a:ext cx="12192000" cy="69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6A0E3BF8-0D97-42B9-A255-4C520291E82E}"/>
              </a:ext>
            </a:extLst>
          </p:cNvPr>
          <p:cNvSpPr txBox="1">
            <a:spLocks/>
          </p:cNvSpPr>
          <p:nvPr/>
        </p:nvSpPr>
        <p:spPr>
          <a:xfrm>
            <a:off x="283464" y="437123"/>
            <a:ext cx="11527537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8300" dirty="0">
                <a:solidFill>
                  <a:schemeClr val="bg1"/>
                </a:solidFill>
              </a:rPr>
              <a:t>Next session:</a:t>
            </a:r>
          </a:p>
          <a:p>
            <a:pPr algn="r"/>
            <a:endParaRPr lang="en-US" sz="8300" dirty="0">
              <a:solidFill>
                <a:schemeClr val="bg1"/>
              </a:solidFill>
            </a:endParaRPr>
          </a:p>
          <a:p>
            <a:pPr algn="r"/>
            <a:r>
              <a:rPr lang="en-US" sz="8300" dirty="0">
                <a:solidFill>
                  <a:schemeClr val="bg1"/>
                </a:solidFill>
              </a:rPr>
              <a:t>Where our Standards come in</a:t>
            </a:r>
          </a:p>
        </p:txBody>
      </p:sp>
    </p:spTree>
    <p:extLst>
      <p:ext uri="{BB962C8B-B14F-4D97-AF65-F5344CB8AC3E}">
        <p14:creationId xmlns:p14="http://schemas.microsoft.com/office/powerpoint/2010/main" val="177501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FFFF00"/>
            </a:gs>
            <a:gs pos="98000">
              <a:srgbClr val="FF9500"/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59095"/>
              </p:ext>
            </p:extLst>
          </p:nvPr>
        </p:nvGraphicFramePr>
        <p:xfrm>
          <a:off x="-1" y="1"/>
          <a:ext cx="12192000" cy="6857998"/>
        </p:xfrm>
        <a:graphic>
          <a:graphicData uri="http://schemas.openxmlformats.org/drawingml/2006/table">
            <a:tbl>
              <a:tblPr firstRow="1" firstCol="1" bandCol="1">
                <a:tableStyleId>{7DF18680-E054-41AD-8BC1-D1AEF772440D}</a:tableStyleId>
              </a:tblPr>
              <a:tblGrid>
                <a:gridCol w="6949441">
                  <a:extLst>
                    <a:ext uri="{9D8B030D-6E8A-4147-A177-3AD203B41FA5}">
                      <a16:colId xmlns:a16="http://schemas.microsoft.com/office/drawing/2014/main" val="3256990610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1602317982"/>
                    </a:ext>
                  </a:extLst>
                </a:gridCol>
                <a:gridCol w="2621279">
                  <a:extLst>
                    <a:ext uri="{9D8B030D-6E8A-4147-A177-3AD203B41FA5}">
                      <a16:colId xmlns:a16="http://schemas.microsoft.com/office/drawing/2014/main" val="492600403"/>
                    </a:ext>
                  </a:extLst>
                </a:gridCol>
              </a:tblGrid>
              <a:tr h="10106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  GREAT</a:t>
                      </a:r>
                      <a:r>
                        <a:rPr lang="en-US" sz="3200" baseline="0" dirty="0">
                          <a:effectLst/>
                        </a:rPr>
                        <a:t> TEAM MEMBER…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I am accomplishing this?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How I might improve?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 anchor="ctr"/>
                </a:tc>
                <a:extLst>
                  <a:ext uri="{0D108BD9-81ED-4DB2-BD59-A6C34878D82A}">
                    <a16:rowId xmlns:a16="http://schemas.microsoft.com/office/drawing/2014/main" val="3069183163"/>
                  </a:ext>
                </a:extLst>
              </a:tr>
              <a:tr h="735489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Promotes healthy debate among team members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422544326"/>
                  </a:ext>
                </a:extLst>
              </a:tr>
              <a:tr h="772648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Assigns tasks equitably; examines task assignment patterns for unconscious bias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421161245"/>
                  </a:ext>
                </a:extLst>
              </a:tr>
              <a:tr h="1010639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Offers flexible work arrangements when possible; creates environment where these arrangements are valued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2620736034"/>
                  </a:ext>
                </a:extLst>
              </a:tr>
              <a:tr h="772648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Considers other unique needs of all employees, including global employees, and plans accordingly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3472631714"/>
                  </a:ext>
                </a:extLst>
              </a:tr>
              <a:tr h="772648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Works with team to understand and discuss diversity dynamics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173130795"/>
                  </a:ext>
                </a:extLst>
              </a:tr>
              <a:tr h="1010639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Understands when diversity dynamics should be discussed as a whole group or with individual team members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3078204488"/>
                  </a:ext>
                </a:extLst>
              </a:tr>
              <a:tr h="772648">
                <a:tc>
                  <a:txBody>
                    <a:bodyPr/>
                    <a:lstStyle/>
                    <a:p>
                      <a:pPr marL="54610">
                        <a:lnSpc>
                          <a:spcPct val="115000"/>
                        </a:lnSpc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</a:rPr>
                        <a:t>Develops positive relationships with all employees; does not create “in” and “out” groups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610" marR="25610" marT="25610" marB="25610"/>
                </a:tc>
                <a:extLst>
                  <a:ext uri="{0D108BD9-81ED-4DB2-BD59-A6C34878D82A}">
                    <a16:rowId xmlns:a16="http://schemas.microsoft.com/office/drawing/2014/main" val="396859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26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4"/>
            </a:gs>
            <a:gs pos="100000">
              <a:schemeClr val="accent3"/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White">
          <a:xfrm>
            <a:off x="0" y="495302"/>
            <a:ext cx="12192000" cy="6172199"/>
          </a:xfrm>
        </p:spPr>
        <p:txBody>
          <a:bodyPr/>
          <a:lstStyle/>
          <a:p>
            <a:r>
              <a:rPr lang="en-US" dirty="0"/>
              <a:t>Expect </a:t>
            </a:r>
          </a:p>
          <a:p>
            <a:r>
              <a:rPr lang="en-GB" dirty="0"/>
              <a:t>That</a:t>
            </a:r>
          </a:p>
          <a:p>
            <a:r>
              <a:rPr lang="en-GB" dirty="0"/>
              <a:t>Someone</a:t>
            </a:r>
            <a:endParaRPr lang="en-US" dirty="0"/>
          </a:p>
          <a:p>
            <a:r>
              <a:rPr lang="en-GB" dirty="0">
                <a:solidFill>
                  <a:schemeClr val="bg1"/>
                </a:solidFill>
              </a:rPr>
              <a:t>is trying </a:t>
            </a:r>
          </a:p>
          <a:p>
            <a:r>
              <a:rPr lang="en-GB" dirty="0">
                <a:solidFill>
                  <a:schemeClr val="bg1"/>
                </a:solidFill>
              </a:rPr>
              <a:t>To hack you</a:t>
            </a:r>
          </a:p>
        </p:txBody>
      </p:sp>
      <p:sp>
        <p:nvSpPr>
          <p:cNvPr id="2" name="TextBox 1"/>
          <p:cNvSpPr txBox="1"/>
          <p:nvPr/>
        </p:nvSpPr>
        <p:spPr>
          <a:xfrm rot="2564273">
            <a:off x="9938484" y="38102"/>
            <a:ext cx="914400" cy="91440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r>
              <a:rPr lang="en-GB" sz="5400" b="1" dirty="0">
                <a:solidFill>
                  <a:srgbClr val="FF0000"/>
                </a:solidFill>
              </a:rPr>
              <a:t>RECAP!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3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mmunity-news-images.s3.amazonaws.com/uploads/540/FA-oversized-goals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752" y="0"/>
            <a:ext cx="1404156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914000" y="-1634249"/>
            <a:ext cx="13895102" cy="8654641"/>
            <a:chOff x="914000" y="-1634249"/>
            <a:chExt cx="13895102" cy="86546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16280" y="4869160"/>
              <a:ext cx="671355" cy="67135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51957" y="3442692"/>
              <a:ext cx="671355" cy="6713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7768" y="4941168"/>
              <a:ext cx="671355" cy="6713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72307" y="5260277"/>
              <a:ext cx="1030855" cy="10308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31487" y="2564904"/>
              <a:ext cx="1030855" cy="10308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87488" y="3778369"/>
              <a:ext cx="1030855" cy="10308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51757" y="3932614"/>
              <a:ext cx="399255" cy="39925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488" y="2564904"/>
              <a:ext cx="399255" cy="3992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67304" y="5612523"/>
              <a:ext cx="399255" cy="3992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74327" y="4919633"/>
              <a:ext cx="1892867" cy="189286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48964" y="5127525"/>
              <a:ext cx="1892867" cy="189286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4000" y="1702892"/>
              <a:ext cx="1892867" cy="18928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39235" y="4797151"/>
              <a:ext cx="261221" cy="2612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30064" y="3706361"/>
              <a:ext cx="401100" cy="4011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08485" y="3860606"/>
              <a:ext cx="155348" cy="15534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23216" y="2492896"/>
              <a:ext cx="155348" cy="15534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24032" y="5540515"/>
              <a:ext cx="155348" cy="1553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7870" y="-711158"/>
              <a:ext cx="3058330" cy="3058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9468636" y="2934105"/>
              <a:ext cx="470408" cy="47040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7640712" y="3327201"/>
              <a:ext cx="279752" cy="27975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5255443" y="1959491"/>
              <a:ext cx="279752" cy="27975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3519207" y="3101604"/>
              <a:ext cx="281045" cy="28104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9666802" y="3750733"/>
              <a:ext cx="305598" cy="30559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7816139" y="4064416"/>
              <a:ext cx="181739" cy="18173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5430870" y="2696706"/>
              <a:ext cx="181739" cy="18173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3482661">
              <a:off x="3694788" y="3839358"/>
              <a:ext cx="182579" cy="18257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87278" y="-1634249"/>
              <a:ext cx="4421824" cy="4421824"/>
            </a:xfrm>
            <a:prstGeom prst="rect">
              <a:avLst/>
            </a:prstGeom>
          </p:spPr>
        </p:pic>
      </p:grp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White">
          <a:xfrm>
            <a:off x="0" y="370284"/>
            <a:ext cx="11568608" cy="6172199"/>
          </a:xfrm>
        </p:spPr>
        <p:txBody>
          <a:bodyPr/>
          <a:lstStyle/>
          <a:p>
            <a:r>
              <a:rPr lang="en-US" sz="11000" dirty="0"/>
              <a:t>The imbalance</a:t>
            </a:r>
          </a:p>
          <a:p>
            <a:r>
              <a:rPr lang="en-GB" sz="11000" dirty="0"/>
              <a:t>Of </a:t>
            </a:r>
            <a:endParaRPr lang="en-US" sz="11000" dirty="0"/>
          </a:p>
          <a:p>
            <a:r>
              <a:rPr lang="en-US" sz="11000" dirty="0">
                <a:solidFill>
                  <a:schemeClr val="accent1"/>
                </a:solidFill>
              </a:rPr>
              <a:t>Attacking </a:t>
            </a:r>
          </a:p>
          <a:p>
            <a:r>
              <a:rPr lang="en-US" sz="11000" dirty="0">
                <a:solidFill>
                  <a:schemeClr val="accent1"/>
                </a:solidFill>
              </a:rPr>
              <a:t>versus </a:t>
            </a:r>
          </a:p>
          <a:p>
            <a:r>
              <a:rPr lang="en-US" sz="11000" dirty="0">
                <a:solidFill>
                  <a:schemeClr val="accent1"/>
                </a:solidFill>
              </a:rPr>
              <a:t>defense</a:t>
            </a:r>
            <a:endParaRPr lang="en-US" sz="11000" dirty="0"/>
          </a:p>
        </p:txBody>
      </p:sp>
      <p:sp>
        <p:nvSpPr>
          <p:cNvPr id="32" name="TextBox 31"/>
          <p:cNvSpPr txBox="1"/>
          <p:nvPr/>
        </p:nvSpPr>
        <p:spPr>
          <a:xfrm rot="2564273">
            <a:off x="9938484" y="38102"/>
            <a:ext cx="914400" cy="91440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r>
              <a:rPr lang="en-GB" sz="5400" b="1" dirty="0">
                <a:solidFill>
                  <a:srgbClr val="FF0000"/>
                </a:solidFill>
              </a:rPr>
              <a:t>RECAP!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961" r="4961"/>
          <a:stretch/>
        </p:blipFill>
        <p:spPr>
          <a:xfrm>
            <a:off x="0" y="-14288"/>
            <a:ext cx="12192000" cy="68865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1343" y="332656"/>
            <a:ext cx="10850415" cy="4991100"/>
          </a:xfrm>
        </p:spPr>
        <p:txBody>
          <a:bodyPr/>
          <a:lstStyle/>
          <a:p>
            <a:r>
              <a:rPr lang="en-US" sz="10500" dirty="0">
                <a:solidFill>
                  <a:schemeClr val="bg1">
                    <a:lumMod val="65000"/>
                  </a:schemeClr>
                </a:solidFill>
              </a:rPr>
              <a:t>Reduce</a:t>
            </a:r>
            <a:br>
              <a:rPr lang="en-US" sz="105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0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br>
              <a:rPr lang="en-US" sz="10500" dirty="0"/>
            </a:br>
            <a:r>
              <a:rPr lang="en-US" sz="10500" dirty="0">
                <a:solidFill>
                  <a:srgbClr val="FF0000"/>
                </a:solidFill>
              </a:rPr>
              <a:t>likelihood</a:t>
            </a:r>
            <a:br>
              <a:rPr lang="en-US" sz="10500" dirty="0">
                <a:solidFill>
                  <a:srgbClr val="FF0000"/>
                </a:solidFill>
              </a:rPr>
            </a:br>
            <a:r>
              <a:rPr lang="en-US" sz="10500" dirty="0">
                <a:solidFill>
                  <a:srgbClr val="FF0000"/>
                </a:solidFill>
              </a:rPr>
              <a:t>and impact</a:t>
            </a:r>
            <a:br>
              <a:rPr lang="en-US" sz="10500" dirty="0">
                <a:solidFill>
                  <a:schemeClr val="accent5"/>
                </a:solidFill>
              </a:rPr>
            </a:br>
            <a:r>
              <a:rPr lang="en-US" sz="10500" dirty="0">
                <a:solidFill>
                  <a:schemeClr val="accent5"/>
                </a:solidFill>
              </a:rPr>
              <a:t>of Being </a:t>
            </a:r>
            <a:br>
              <a:rPr lang="en-US" sz="10500" dirty="0">
                <a:solidFill>
                  <a:schemeClr val="accent5"/>
                </a:solidFill>
              </a:rPr>
            </a:br>
            <a:r>
              <a:rPr lang="en-US" sz="10500" dirty="0">
                <a:solidFill>
                  <a:schemeClr val="accent5"/>
                </a:solidFill>
              </a:rPr>
              <a:t>hacked</a:t>
            </a:r>
          </a:p>
        </p:txBody>
      </p:sp>
      <p:sp>
        <p:nvSpPr>
          <p:cNvPr id="4" name="TextBox 3"/>
          <p:cNvSpPr txBox="1"/>
          <p:nvPr/>
        </p:nvSpPr>
        <p:spPr>
          <a:xfrm rot="2564273">
            <a:off x="9938484" y="38102"/>
            <a:ext cx="914400" cy="91440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r>
              <a:rPr lang="en-GB" sz="5400" b="1" dirty="0">
                <a:solidFill>
                  <a:srgbClr val="FF0000"/>
                </a:solidFill>
              </a:rPr>
              <a:t>RECAP!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4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63482" y="1196752"/>
            <a:ext cx="5428517" cy="569549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If in </a:t>
            </a:r>
          </a:p>
          <a:p>
            <a:r>
              <a:rPr lang="en-GB" dirty="0"/>
              <a:t>doubt</a:t>
            </a:r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Ask</a:t>
            </a:r>
          </a:p>
          <a:p>
            <a:r>
              <a:rPr lang="en-US" dirty="0">
                <a:solidFill>
                  <a:schemeClr val="accent6"/>
                </a:solidFill>
              </a:rPr>
              <a:t>For </a:t>
            </a:r>
          </a:p>
          <a:p>
            <a:r>
              <a:rPr lang="en-US" dirty="0">
                <a:solidFill>
                  <a:schemeClr val="accent6"/>
                </a:solidFill>
              </a:rPr>
              <a:t>help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3832" y="3284984"/>
            <a:ext cx="2376264" cy="288032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Your lead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Country lead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Markos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Project team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ASOC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 rot="2564273">
            <a:off x="9938484" y="38102"/>
            <a:ext cx="914400" cy="914400"/>
          </a:xfrm>
          <a:prstGeom prst="rect">
            <a:avLst/>
          </a:prstGeom>
          <a:noFill/>
        </p:spPr>
        <p:txBody>
          <a:bodyPr wrap="none" lIns="0" tIns="0" rIns="0" bIns="45720" rtlCol="0">
            <a:noAutofit/>
          </a:bodyPr>
          <a:lstStyle/>
          <a:p>
            <a:r>
              <a:rPr lang="en-GB" sz="5400" b="1" dirty="0">
                <a:solidFill>
                  <a:srgbClr val="FF0000"/>
                </a:solidFill>
              </a:rPr>
              <a:t>RECAP!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2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0E7C9AF-CBD2-44B6-ACAF-ABF979718FF7}"/>
              </a:ext>
            </a:extLst>
          </p:cNvPr>
          <p:cNvSpPr/>
          <p:nvPr>
            <p:extLst>
              <p:ext uri="{D42A27DB-BD31-4B8C-83A1-F6EECF244321}">
                <p14:modId xmlns:p14="http://schemas.microsoft.com/office/powerpoint/2010/main" val="2422214463"/>
              </p:ext>
            </p:extLst>
          </p:nvPr>
        </p:nvSpPr>
        <p:spPr>
          <a:xfrm>
            <a:off x="579481" y="5152024"/>
            <a:ext cx="11231520" cy="1367006"/>
          </a:xfrm>
          <a:prstGeom prst="rect">
            <a:avLst/>
          </a:prstGeom>
          <a:noFill/>
          <a:ln w="38100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How Can We Use Défense In Depth?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CA6E4D-DE74-4078-BBCB-4CFE84E011F5}"/>
              </a:ext>
            </a:extLst>
          </p:cNvPr>
          <p:cNvSpPr/>
          <p:nvPr/>
        </p:nvSpPr>
        <p:spPr>
          <a:xfrm>
            <a:off x="579481" y="3470608"/>
            <a:ext cx="11231520" cy="1367006"/>
          </a:xfrm>
          <a:prstGeom prst="rect">
            <a:avLst/>
          </a:prstGeom>
          <a:noFill/>
          <a:ln w="38100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What We Are Protecting?	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24603" y="302650"/>
            <a:ext cx="5181599" cy="108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FF7D"/>
                </a:solidFill>
              </a:rPr>
              <a:t>In this session we will cover…</a:t>
            </a:r>
            <a:endParaRPr lang="en-US" sz="2400" dirty="0">
              <a:solidFill>
                <a:srgbClr val="00FF7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2017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80999"/>
            <a:ext cx="6414246" cy="990601"/>
          </a:xfrm>
        </p:spPr>
        <p:txBody>
          <a:bodyPr>
            <a:normAutofit/>
          </a:bodyPr>
          <a:lstStyle/>
          <a:p>
            <a:r>
              <a:rPr lang="en-GB" dirty="0"/>
              <a:t>SECURITY IN THE CLOUD 102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5582" y="1148923"/>
            <a:ext cx="426719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8140F-1644-4C7B-9642-2A7B74DE5BFF}"/>
              </a:ext>
            </a:extLst>
          </p:cNvPr>
          <p:cNvSpPr/>
          <p:nvPr/>
        </p:nvSpPr>
        <p:spPr>
          <a:xfrm>
            <a:off x="579481" y="1809445"/>
            <a:ext cx="11231520" cy="1367006"/>
          </a:xfrm>
          <a:prstGeom prst="rect">
            <a:avLst/>
          </a:prstGeom>
          <a:noFill/>
          <a:ln w="38100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Who Are We Worried About?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5B0D57-BBED-43B3-B21B-B505E896DCE9}"/>
              </a:ext>
            </a:extLst>
          </p:cNvPr>
          <p:cNvGrpSpPr/>
          <p:nvPr/>
        </p:nvGrpSpPr>
        <p:grpSpPr>
          <a:xfrm>
            <a:off x="195582" y="1751165"/>
            <a:ext cx="1440000" cy="1440000"/>
            <a:chOff x="4462780" y="1751165"/>
            <a:chExt cx="1440000" cy="144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4F288B-97A3-409B-B7D0-270BA5131281}"/>
                </a:ext>
              </a:extLst>
            </p:cNvPr>
            <p:cNvSpPr/>
            <p:nvPr/>
          </p:nvSpPr>
          <p:spPr>
            <a:xfrm>
              <a:off x="4462780" y="1751165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C01CC2-F0F4-4208-82FF-FB3EFBCF48EF}"/>
                </a:ext>
              </a:extLst>
            </p:cNvPr>
            <p:cNvSpPr txBox="1"/>
            <p:nvPr/>
          </p:nvSpPr>
          <p:spPr>
            <a:xfrm>
              <a:off x="4926625" y="1809445"/>
              <a:ext cx="458272" cy="132343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GB" sz="83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A4920D-ACD3-4818-99E6-4DC1E5FAE04D}"/>
              </a:ext>
            </a:extLst>
          </p:cNvPr>
          <p:cNvGrpSpPr/>
          <p:nvPr/>
        </p:nvGrpSpPr>
        <p:grpSpPr>
          <a:xfrm>
            <a:off x="195582" y="3415087"/>
            <a:ext cx="1440000" cy="1440000"/>
            <a:chOff x="4462780" y="3415087"/>
            <a:chExt cx="1440000" cy="144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E117EE-5070-4610-BDAB-EA7F10D1A257}"/>
                </a:ext>
              </a:extLst>
            </p:cNvPr>
            <p:cNvSpPr/>
            <p:nvPr/>
          </p:nvSpPr>
          <p:spPr>
            <a:xfrm>
              <a:off x="4462780" y="3415087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6C2C9-A45E-4094-8A24-08AA5663713A}"/>
                </a:ext>
              </a:extLst>
            </p:cNvPr>
            <p:cNvSpPr txBox="1"/>
            <p:nvPr/>
          </p:nvSpPr>
          <p:spPr>
            <a:xfrm>
              <a:off x="4850925" y="3473367"/>
              <a:ext cx="458272" cy="132343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GB" sz="83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6E640-B3E2-41CB-AE79-779D621095D5}"/>
              </a:ext>
            </a:extLst>
          </p:cNvPr>
          <p:cNvGrpSpPr/>
          <p:nvPr/>
        </p:nvGrpSpPr>
        <p:grpSpPr>
          <a:xfrm>
            <a:off x="195582" y="5079009"/>
            <a:ext cx="1440000" cy="1440000"/>
            <a:chOff x="4462780" y="5079009"/>
            <a:chExt cx="1440000" cy="144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F020A3-797D-4F6C-98BF-95DC6FF2515C}"/>
                </a:ext>
              </a:extLst>
            </p:cNvPr>
            <p:cNvSpPr/>
            <p:nvPr/>
          </p:nvSpPr>
          <p:spPr>
            <a:xfrm>
              <a:off x="4462780" y="5079009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BEE120-A9F0-468D-B7BF-7502D4DFE6CB}"/>
                </a:ext>
              </a:extLst>
            </p:cNvPr>
            <p:cNvSpPr txBox="1"/>
            <p:nvPr/>
          </p:nvSpPr>
          <p:spPr>
            <a:xfrm>
              <a:off x="4837912" y="5152003"/>
              <a:ext cx="458272" cy="132343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GB" sz="83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77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D5ABD01E-70C4-4EEA-9E1C-80FAE749ABCD}"/>
              </a:ext>
            </a:extLst>
          </p:cNvPr>
          <p:cNvSpPr txBox="1">
            <a:spLocks/>
          </p:cNvSpPr>
          <p:nvPr/>
        </p:nvSpPr>
        <p:spPr>
          <a:xfrm>
            <a:off x="109729" y="284723"/>
            <a:ext cx="8577071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8300" dirty="0">
                <a:solidFill>
                  <a:schemeClr val="bg1"/>
                </a:solidFill>
              </a:rPr>
              <a:t>WHAT ARE WE PROTECTING?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656B3-7E7A-4E4F-8B64-F1BC325F50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2017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8F986-01A8-451D-9EE0-647F9D9F00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FEB5B5-136C-49DB-9880-29F5862402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White">
          <a:xfrm>
            <a:off x="109729" y="152107"/>
            <a:ext cx="11496117" cy="102346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sz="8300" dirty="0">
                <a:solidFill>
                  <a:schemeClr val="bg1"/>
                </a:solidFill>
              </a:rPr>
              <a:t>STEPPING STONES FOR SUCCESS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785EE87-B0D6-4208-A254-9B8A4D415971}"/>
              </a:ext>
            </a:extLst>
          </p:cNvPr>
          <p:cNvSpPr txBox="1">
            <a:spLocks/>
          </p:cNvSpPr>
          <p:nvPr/>
        </p:nvSpPr>
        <p:spPr>
          <a:xfrm>
            <a:off x="131064" y="284723"/>
            <a:ext cx="11929871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8300" dirty="0">
                <a:solidFill>
                  <a:schemeClr val="bg1"/>
                </a:solidFill>
              </a:rPr>
              <a:t>Stepping Stones to Success</a:t>
            </a:r>
          </a:p>
        </p:txBody>
      </p:sp>
      <p:pic>
        <p:nvPicPr>
          <p:cNvPr id="1026" name="Picture 2" descr="Image result for hacker">
            <a:extLst>
              <a:ext uri="{FF2B5EF4-FFF2-40B4-BE49-F238E27FC236}">
                <a16:creationId xmlns:a16="http://schemas.microsoft.com/office/drawing/2014/main" id="{2F31D94E-AF37-4D42-AFD1-CC3C7C27E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/>
          </p:cNvPr>
          <p:cNvSpPr txBox="1">
            <a:spLocks/>
          </p:cNvSpPr>
          <p:nvPr/>
        </p:nvSpPr>
        <p:spPr>
          <a:xfrm>
            <a:off x="109729" y="284723"/>
            <a:ext cx="11701272" cy="4991100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What do hackers want?</a:t>
            </a:r>
          </a:p>
        </p:txBody>
      </p:sp>
    </p:spTree>
    <p:extLst>
      <p:ext uri="{BB962C8B-B14F-4D97-AF65-F5344CB8AC3E}">
        <p14:creationId xmlns:p14="http://schemas.microsoft.com/office/powerpoint/2010/main" val="199748101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Welcome to our new Accenture Technology ARIAL template.potx" id="{5518A7C9-753C-4D4D-852B-8C25457EA912}" vid="{5EF38D79-61B3-4D7D-A60D-354A75A514CD}"/>
    </a:ext>
  </a:extLst>
</a:theme>
</file>

<file path=ppt/theme/theme2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EE94AFD5-8C99-4A57-B246-21C8F75E9D6A}"/>
    </a:ext>
  </a:extLst>
</a:theme>
</file>

<file path=ppt/theme/theme3.xml><?xml version="1.0" encoding="utf-8"?>
<a:theme xmlns:a="http://schemas.openxmlformats.org/drawingml/2006/main" name="Section Dividers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cc_Master_Arial_2017 v1" id="{BFFC7005-D7BE-40E3-83B0-367A400EF32B}" vid="{84A28C10-F074-4455-88A8-3B2F726495F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18B4BFBE44CB4787AA86045C9A6063" ma:contentTypeVersion="10" ma:contentTypeDescription="Create a new document." ma:contentTypeScope="" ma:versionID="907aab2d9ea0650ff8ff7406fdc26b47">
  <xsd:schema xmlns:xsd="http://www.w3.org/2001/XMLSchema" xmlns:xs="http://www.w3.org/2001/XMLSchema" xmlns:p="http://schemas.microsoft.com/office/2006/metadata/properties" xmlns:ns2="9b901641-0d09-466e-84cb-a5070d83a351" xmlns:ns3="654ae466-f20b-489a-860c-ab06bbeb57a1" targetNamespace="http://schemas.microsoft.com/office/2006/metadata/properties" ma:root="true" ma:fieldsID="b5ccca5cb7444fd9b29b3d642876a9f6" ns2:_="" ns3:_="">
    <xsd:import namespace="9b901641-0d09-466e-84cb-a5070d83a351"/>
    <xsd:import namespace="654ae466-f20b-489a-860c-ab06bbeb57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01641-0d09-466e-84cb-a5070d83a3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ae466-f20b-489a-860c-ab06bbeb5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49D8DE-74DF-4975-A66F-E3EB2FB36E89}"/>
</file>

<file path=customXml/itemProps2.xml><?xml version="1.0" encoding="utf-8"?>
<ds:datastoreItem xmlns:ds="http://schemas.openxmlformats.org/officeDocument/2006/customXml" ds:itemID="{077BE34C-03D6-40F7-927B-7175B1A639A4}"/>
</file>

<file path=customXml/itemProps3.xml><?xml version="1.0" encoding="utf-8"?>
<ds:datastoreItem xmlns:ds="http://schemas.openxmlformats.org/officeDocument/2006/customXml" ds:itemID="{F3292EB6-9920-46BA-90B5-4CE41685CFB3}"/>
</file>

<file path=docProps/app.xml><?xml version="1.0" encoding="utf-8"?>
<Properties xmlns="http://schemas.openxmlformats.org/officeDocument/2006/extended-properties" xmlns:vt="http://schemas.openxmlformats.org/officeDocument/2006/docPropsVTypes">
  <TotalTime>6604</TotalTime>
  <Words>1315</Words>
  <Application>Microsoft Office PowerPoint</Application>
  <PresentationFormat>Widescreen</PresentationFormat>
  <Paragraphs>271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Graphik</vt:lpstr>
      <vt:lpstr>Times New Roman</vt:lpstr>
      <vt:lpstr>Wingdings</vt:lpstr>
      <vt:lpstr>Content Layouts</vt:lpstr>
      <vt:lpstr>Titles</vt:lpstr>
      <vt:lpstr>Section Dividers</vt:lpstr>
      <vt:lpstr>SECURITY AND SAFETY</vt:lpstr>
      <vt:lpstr>PowerPoint Presentation</vt:lpstr>
      <vt:lpstr>PowerPoint Presentation</vt:lpstr>
      <vt:lpstr>PowerPoint Presentation</vt:lpstr>
      <vt:lpstr>PowerPoint Presentation</vt:lpstr>
      <vt:lpstr>Reduce the  likelihood and impact of Being  hacked</vt:lpstr>
      <vt:lpstr>PowerPoint Presentation</vt:lpstr>
      <vt:lpstr>SECURITY IN THE CLOUD 102</vt:lpstr>
      <vt:lpstr>PowerPoint Presentation</vt:lpstr>
      <vt:lpstr>It depends on the colour of their hat</vt:lpstr>
      <vt:lpstr>What DO black hat Hackers Want?</vt:lpstr>
      <vt:lpstr>How might they get those things?</vt:lpstr>
      <vt:lpstr>PowerPoint Presentation</vt:lpstr>
      <vt:lpstr>What are we protecting?</vt:lpstr>
      <vt:lpstr>WHAT WE are DEFENDING about it</vt:lpstr>
      <vt:lpstr>What DO Hackers need?</vt:lpstr>
      <vt:lpstr>PowerPoint Presentation</vt:lpstr>
      <vt:lpstr>PowerPoint Presentation</vt:lpstr>
      <vt:lpstr>What is Defense in Depth</vt:lpstr>
      <vt:lpstr>An ASIDE: What is THREAT MODELING?</vt:lpstr>
      <vt:lpstr>Controlling access to cloud resources</vt:lpstr>
      <vt:lpstr>Controlling creation of cloud resources</vt:lpstr>
      <vt:lpstr>Controlling access to data</vt:lpstr>
      <vt:lpstr>Controlling credentials</vt:lpstr>
      <vt:lpstr>Reducing likelihood Reducing impact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Shared Service</dc:title>
  <dc:creator>Rendell, Mark</dc:creator>
  <cp:lastModifiedBy>Manlapaz, Mirasol S.</cp:lastModifiedBy>
  <cp:revision>78</cp:revision>
  <dcterms:modified xsi:type="dcterms:W3CDTF">2017-11-02T10:28:30Z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0x0101003D18B4BFBE44CB4787AA86045C9A6063</vt:lpwstr>
  </property>
  <property fmtid="{D5CDD505-2E9C-101B-9397-08002B2CF9AE}" pid="3" name="Order">
    <vt:r8>157400</vt:r8>
  </property>
  <property fmtid="{D5CDD505-2E9C-101B-9397-08002B2CF9AE}" pid="4" name="xd_ProgID">
    <vt:lpwstr/>
  </property>
  <property fmtid="{D5CDD505-2E9C-101B-9397-08002B2CF9AE}" pid="5" name="_CopySource">
    <vt:lpwstr>https://ts.accenture.com/sites/pdcdevelopmentcontrolservices/DevOps/DevOps/Training and Enablement Tower/Training Materials/DTS Bootcamp - Revised/Archived(8-2-2018)/DAY 9-10/SecurityInTheCloud_102_FINAL.pptx</vt:lpwstr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TemplateUrl">
    <vt:lpwstr/>
  </property>
</Properties>
</file>